
<file path=[Content_Types].xml><?xml version="1.0" encoding="utf-8"?>
<Types xmlns="http://schemas.openxmlformats.org/package/2006/content-types">
  <Override PartName="/ppt/slides/slide41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50.xml" ContentType="application/vnd.openxmlformats-officedocument.presentationml.slide+xml"/>
  <Override PartName="/ppt/slides/slide18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60.xml" ContentType="application/vnd.openxmlformats-officedocument.presentationml.slide+xml"/>
  <Override PartName="/ppt/slides/slide28.xml" ContentType="application/vnd.openxmlformats-officedocument.presentationml.slide+xml"/>
  <Override PartName="/ppt/slides/slide37.xml" ContentType="application/vnd.openxmlformats-officedocument.presentationml.slide+xml"/>
  <Override PartName="/ppt/slides/slide70.xml" ContentType="application/vnd.openxmlformats-officedocument.presentationml.slide+xml"/>
  <Override PartName="/ppt/slides/slide9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Default Extension="vml" ContentType="application/vnd.openxmlformats-officedocument.vmlDrawing"/>
  <Override PartName="/ppt/slideLayouts/slideLayout15.xml" ContentType="application/vnd.openxmlformats-officedocument.presentationml.slideLayout+xml"/>
  <Override PartName="/ppt/slides/slide66.xml" ContentType="application/vnd.openxmlformats-officedocument.presentationml.slide+xml"/>
  <Override PartName="/ppt/theme/theme1.xml" ContentType="application/vnd.openxmlformats-officedocument.theme+xml"/>
  <Override PartName="/ppt/notesSlides/notesSlide2.xml" ContentType="application/vnd.openxmlformats-officedocument.presentationml.notesSlide+xml"/>
  <Override PartName="/ppt/slides/slide75.xml" ContentType="application/vnd.openxmlformats-officedocument.presentationml.slide+xml"/>
  <Override PartName="/ppt/slides/slide85.xml" ContentType="application/vnd.openxmlformats-officedocument.presentationml.slide+xml"/>
  <Override PartName="/ppt/embeddings/oleObject1.bin" ContentType="application/vnd.openxmlformats-officedocument.oleObject"/>
  <Default Extension="jpeg" ContentType="image/jpeg"/>
  <Override PartName="/ppt/notesSlides/notesSlide11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42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51.xml" ContentType="application/vnd.openxmlformats-officedocument.presentationml.slide+xml"/>
  <Override PartName="/ppt/slides/slide19.xml" ContentType="application/vnd.openxmlformats-officedocument.presentationml.slide+xml"/>
  <Override PartName="/ppt/notesSlides/notesSlide27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61.xml" ContentType="application/vnd.openxmlformats-officedocument.presentationml.slide+xml"/>
  <Override PartName="/ppt/slides/slide29.xml" ContentType="application/vnd.openxmlformats-officedocument.presentationml.slide+xml"/>
  <Override PartName="/ppt/notesSlides/notesSlide36.xml" ContentType="application/vnd.openxmlformats-officedocument.presentationml.notesSlide+xml"/>
  <Override PartName="/ppt/slides/slide38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90.xml" ContentType="application/vnd.openxmlformats-officedocument.presentationml.slide+xml"/>
  <Override PartName="/ppt/slideLayouts/slideLayout16.xml" ContentType="application/vnd.openxmlformats-officedocument.presentationml.slideLayout+xml"/>
  <Override PartName="/ppt/slides/slide67.xml" ContentType="application/vnd.openxmlformats-officedocument.presentationml.slide+xml"/>
  <Override PartName="/ppt/theme/theme2.xml" ContentType="application/vnd.openxmlformats-officedocument.theme+xml"/>
  <Override PartName="/ppt/notesSlides/notesSlide3.xml" ContentType="application/vnd.openxmlformats-officedocument.presentationml.notesSlide+xml"/>
  <Override PartName="/ppt/slides/slide76.xml" ContentType="application/vnd.openxmlformats-officedocument.presentationml.slide+xml"/>
  <Default Extension="emf" ContentType="image/x-emf"/>
  <Override PartName="/ppt/slides/slide86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4.xml" ContentType="application/vnd.openxmlformats-officedocument.presentationml.slide+xml"/>
  <Default Extension="bin" ContentType="application/vnd.openxmlformats-officedocument.presentationml.printerSettings"/>
  <Override PartName="/ppt/notesSlides/notesSlide32.xml" ContentType="application/vnd.openxmlformats-officedocument.presentationml.notesSlide+xml"/>
  <Override PartName="/ppt/slides/slide33.xml" ContentType="application/vnd.openxmlformats-officedocument.presentationml.slide+xml"/>
  <Override PartName="/ppt/slides/slide5.xml" ContentType="application/vnd.openxmlformats-officedocument.presentationml.slide+xml"/>
  <Default Extension="xml" ContentType="application/xml"/>
  <Override PartName="/ppt/slideLayouts/slideLayout6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s/slide43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8.xml" ContentType="application/vnd.openxmlformats-officedocument.presentationml.notesSlide+xml"/>
  <Override PartName="/ppt/slides/slide52.xml" ContentType="application/vnd.openxmlformats-officedocument.presentationml.slide+xml"/>
  <Override PartName="/ppt/notesSlides/notesSlide28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s/slide62.xml" ContentType="application/vnd.openxmlformats-officedocument.presentationml.slide+xml"/>
  <Override PartName="/ppt/notesSlides/notesSlide37.xml" ContentType="application/vnd.openxmlformats-officedocument.presentationml.notesSlide+xml"/>
  <Override PartName="/ppt/slideLayouts/slideLayout20.xml" ContentType="application/vnd.openxmlformats-officedocument.presentationml.slideLayout+xml"/>
  <Override PartName="/docProps/app.xml" ContentType="application/vnd.openxmlformats-officedocument.extended-properties+xml"/>
  <Override PartName="/ppt/slides/slide39.xml" ContentType="application/vnd.openxmlformats-officedocument.presentationml.slide+xml"/>
  <Override PartName="/ppt/slides/slide81.xml" ContentType="application/vnd.openxmlformats-officedocument.presentationml.slide+xml"/>
  <Override PartName="/ppt/slides/slide49.xml" ContentType="application/vnd.openxmlformats-officedocument.presentationml.slide+xml"/>
  <Override PartName="/ppt/slides/slide58.xml" ContentType="application/vnd.openxmlformats-officedocument.presentationml.slide+xml"/>
  <Override PartName="/docProps/core.xml" ContentType="application/vnd.openxmlformats-package.core-properties+xml"/>
  <Override PartName="/ppt/slideLayouts/slideLayout17.xml" ContentType="application/vnd.openxmlformats-officedocument.presentationml.slideLayout+xml"/>
  <Override PartName="/ppt/slides/slide68.xml" ContentType="application/vnd.openxmlformats-officedocument.presentationml.slide+xml"/>
  <Override PartName="/ppt/theme/theme3.xml" ContentType="application/vnd.openxmlformats-officedocument.theme+xml"/>
  <Override PartName="/ppt/notesSlides/notesSlide4.xml" ContentType="application/vnd.openxmlformats-officedocument.presentationml.notesSlide+xml"/>
  <Override PartName="/ppt/slides/slide77.xml" ContentType="application/vnd.openxmlformats-officedocument.presentationml.slide+xml"/>
  <Override PartName="/ppt/slides/slide87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3.xml" ContentType="application/vnd.openxmlformats-officedocument.presentationml.notesSlide+xml"/>
  <Default Extension="gif" ContentType="image/gif"/>
  <Override PartName="/ppt/slides/slide15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34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44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53.xml" ContentType="application/vnd.openxmlformats-officedocument.presentationml.slide+xml"/>
  <Override PartName="/ppt/notesSlides/notesSlide29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63.xml" ContentType="application/vnd.openxmlformats-officedocument.presentationml.slide+xml"/>
  <Override PartName="/ppt/notesSlides/notesSlide38.xml" ContentType="application/vnd.openxmlformats-officedocument.presentationml.notesSlide+xml"/>
  <Override PartName="/ppt/slideLayouts/slideLayout21.xml" ContentType="application/vnd.openxmlformats-officedocument.presentationml.slideLayout+xml"/>
  <Override PartName="/ppt/slides/slide72.xml" ContentType="application/vnd.openxmlformats-officedocument.presentationml.slide+xml"/>
  <Override PartName="/ppt/slides/slide82.xml" ContentType="application/vnd.openxmlformats-officedocument.presentationml.slide+xml"/>
  <Override PartName="/ppt/slides/slide59.xml" ContentType="application/vnd.openxmlformats-officedocument.presentationml.slide+xml"/>
  <Override PartName="/ppt/slideLayouts/slideLayout18.xml" ContentType="application/vnd.openxmlformats-officedocument.presentationml.slideLayout+xml"/>
  <Override PartName="/ppt/slides/slide69.xml" ContentType="application/vnd.openxmlformats-officedocument.presentationml.slide+xml"/>
  <Override PartName="/ppt/theme/theme4.xml" ContentType="application/vnd.openxmlformats-officedocument.theme+xml"/>
  <Override PartName="/ppt/notesSlides/notesSlide5.xml" ContentType="application/vnd.openxmlformats-officedocument.presentationml.notesSlide+xml"/>
  <Override PartName="/ppt/slides/slide78.xml" ContentType="application/vnd.openxmlformats-officedocument.presentationml.slide+xml"/>
  <Override PartName="/ppt/slides/slide10.xml" ContentType="application/vnd.openxmlformats-officedocument.presentationml.slide+xml"/>
  <Override PartName="/ppt/slides/slide88.xml" ContentType="application/vnd.openxmlformats-officedocument.presentationml.slide+xml"/>
  <Override PartName="/ppt/slides/slide20.xml" ContentType="application/vnd.openxmlformats-officedocument.presentationml.slide+xml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16.xml" ContentType="application/vnd.openxmlformats-officedocument.presentationml.slide+xml"/>
  <Override PartName="/ppt/viewProps.xml" ContentType="application/vnd.openxmlformats-officedocument.presentationml.viewProps+xml"/>
  <Override PartName="/ppt/notesSlides/notesSlide24.xml" ContentType="application/vnd.openxmlformats-officedocument.presentationml.notesSlide+xml"/>
  <Default Extension="rels" ContentType="application/vnd.openxmlformats-package.relationships+xml"/>
  <Override PartName="/ppt/slides/slide26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35.xml" ContentType="application/vnd.openxmlformats-officedocument.presentationml.slide+xml"/>
  <Override PartName="/ppt/slides/slide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22.xml" ContentType="application/vnd.openxmlformats-officedocument.presentationml.slideLayout+xml"/>
  <Override PartName="/ppt/slides/slide73.xml" ContentType="application/vnd.openxmlformats-officedocument.presentationml.slide+xml"/>
  <Override PartName="/ppt/presentation.xml" ContentType="application/vnd.openxmlformats-officedocument.presentationml.presentation.main+xml"/>
  <Override PartName="/ppt/slides/slide83.xml" ContentType="application/vnd.openxmlformats-officedocument.presentationml.slide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6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slides/slide89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2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40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35.xml" ContentType="application/vnd.openxmlformats-officedocument.presentationml.notesSlide+xml"/>
  <Override PartName="/ppt/slides/slide36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Default Extension="pdf" ContentType="application/pdf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6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74.xml" ContentType="application/vnd.openxmlformats-officedocument.presentationml.slide+xml"/>
  <Override PartName="/ppt/slides/slide84.xml" ContentType="application/vnd.openxmlformats-officedocument.presentationml.slide+xml"/>
  <Override PartName="/ppt/theme/theme6.xml" ContentType="application/vnd.openxmlformats-officedocument.theme+xml"/>
  <Override PartName="/ppt/notesSlides/notesSlide7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72" r:id="rId1"/>
    <p:sldMasterId id="2147483684" r:id="rId2"/>
    <p:sldMasterId id="2147483688" r:id="rId3"/>
    <p:sldMasterId id="2147483693" r:id="rId4"/>
    <p:sldMasterId id="2147483695" r:id="rId5"/>
  </p:sldMasterIdLst>
  <p:notesMasterIdLst>
    <p:notesMasterId r:id="rId96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278" r:id="rId42"/>
    <p:sldId id="279" r:id="rId43"/>
    <p:sldId id="280" r:id="rId44"/>
    <p:sldId id="281" r:id="rId45"/>
    <p:sldId id="342" r:id="rId46"/>
    <p:sldId id="343" r:id="rId47"/>
    <p:sldId id="344" r:id="rId48"/>
    <p:sldId id="345" r:id="rId49"/>
    <p:sldId id="346" r:id="rId50"/>
    <p:sldId id="347" r:id="rId51"/>
    <p:sldId id="282" r:id="rId52"/>
    <p:sldId id="283" r:id="rId53"/>
    <p:sldId id="284" r:id="rId54"/>
    <p:sldId id="285" r:id="rId55"/>
    <p:sldId id="286" r:id="rId56"/>
    <p:sldId id="287" r:id="rId57"/>
    <p:sldId id="302" r:id="rId58"/>
    <p:sldId id="303" r:id="rId59"/>
    <p:sldId id="304" r:id="rId60"/>
    <p:sldId id="305" r:id="rId61"/>
    <p:sldId id="306" r:id="rId62"/>
    <p:sldId id="307" r:id="rId63"/>
    <p:sldId id="309" r:id="rId64"/>
    <p:sldId id="310" r:id="rId65"/>
    <p:sldId id="311" r:id="rId66"/>
    <p:sldId id="312" r:id="rId67"/>
    <p:sldId id="313" r:id="rId68"/>
    <p:sldId id="314" r:id="rId69"/>
    <p:sldId id="315" r:id="rId70"/>
    <p:sldId id="316" r:id="rId71"/>
    <p:sldId id="318" r:id="rId72"/>
    <p:sldId id="319" r:id="rId73"/>
    <p:sldId id="320" r:id="rId74"/>
    <p:sldId id="321" r:id="rId75"/>
    <p:sldId id="322" r:id="rId76"/>
    <p:sldId id="323" r:id="rId77"/>
    <p:sldId id="324" r:id="rId78"/>
    <p:sldId id="325" r:id="rId79"/>
    <p:sldId id="326" r:id="rId80"/>
    <p:sldId id="327" r:id="rId81"/>
    <p:sldId id="328" r:id="rId82"/>
    <p:sldId id="329" r:id="rId83"/>
    <p:sldId id="330" r:id="rId84"/>
    <p:sldId id="331" r:id="rId85"/>
    <p:sldId id="332" r:id="rId86"/>
    <p:sldId id="333" r:id="rId87"/>
    <p:sldId id="334" r:id="rId88"/>
    <p:sldId id="335" r:id="rId89"/>
    <p:sldId id="336" r:id="rId90"/>
    <p:sldId id="337" r:id="rId91"/>
    <p:sldId id="338" r:id="rId92"/>
    <p:sldId id="339" r:id="rId93"/>
    <p:sldId id="340" r:id="rId94"/>
    <p:sldId id="341" r:id="rId95"/>
  </p:sldIdLst>
  <p:sldSz cx="9144000" cy="6858000" type="screen4x3"/>
  <p:notesSz cx="6858000" cy="9144000"/>
  <p:defaultTextStyle>
    <a:defPPr>
      <a:defRPr lang="da-DK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A2BD3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3" d="100"/>
          <a:sy n="93" d="100"/>
        </p:scale>
        <p:origin x="-7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70" Type="http://schemas.openxmlformats.org/officeDocument/2006/relationships/slide" Target="slides/slide65.xml"/><Relationship Id="rId71" Type="http://schemas.openxmlformats.org/officeDocument/2006/relationships/slide" Target="slides/slide66.xml"/><Relationship Id="rId72" Type="http://schemas.openxmlformats.org/officeDocument/2006/relationships/slide" Target="slides/slide67.xml"/><Relationship Id="rId73" Type="http://schemas.openxmlformats.org/officeDocument/2006/relationships/slide" Target="slides/slide68.xml"/><Relationship Id="rId74" Type="http://schemas.openxmlformats.org/officeDocument/2006/relationships/slide" Target="slides/slide69.xml"/><Relationship Id="rId75" Type="http://schemas.openxmlformats.org/officeDocument/2006/relationships/slide" Target="slides/slide70.xml"/><Relationship Id="rId76" Type="http://schemas.openxmlformats.org/officeDocument/2006/relationships/slide" Target="slides/slide71.xml"/><Relationship Id="rId77" Type="http://schemas.openxmlformats.org/officeDocument/2006/relationships/slide" Target="slides/slide72.xml"/><Relationship Id="rId78" Type="http://schemas.openxmlformats.org/officeDocument/2006/relationships/slide" Target="slides/slide73.xml"/><Relationship Id="rId79" Type="http://schemas.openxmlformats.org/officeDocument/2006/relationships/slide" Target="slides/slide74.xml"/><Relationship Id="rId90" Type="http://schemas.openxmlformats.org/officeDocument/2006/relationships/slide" Target="slides/slide85.xml"/><Relationship Id="rId91" Type="http://schemas.openxmlformats.org/officeDocument/2006/relationships/slide" Target="slides/slide86.xml"/><Relationship Id="rId92" Type="http://schemas.openxmlformats.org/officeDocument/2006/relationships/slide" Target="slides/slide87.xml"/><Relationship Id="rId93" Type="http://schemas.openxmlformats.org/officeDocument/2006/relationships/slide" Target="slides/slide88.xml"/><Relationship Id="rId94" Type="http://schemas.openxmlformats.org/officeDocument/2006/relationships/slide" Target="slides/slide89.xml"/><Relationship Id="rId95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97" Type="http://schemas.openxmlformats.org/officeDocument/2006/relationships/printerSettings" Target="printerSettings/printerSettings1.bin"/><Relationship Id="rId98" Type="http://schemas.openxmlformats.org/officeDocument/2006/relationships/presProps" Target="presProps.xml"/><Relationship Id="rId99" Type="http://schemas.openxmlformats.org/officeDocument/2006/relationships/viewProps" Target="viewProps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Relationship Id="rId64" Type="http://schemas.openxmlformats.org/officeDocument/2006/relationships/slide" Target="slides/slide59.xml"/><Relationship Id="rId65" Type="http://schemas.openxmlformats.org/officeDocument/2006/relationships/slide" Target="slides/slide60.xml"/><Relationship Id="rId66" Type="http://schemas.openxmlformats.org/officeDocument/2006/relationships/slide" Target="slides/slide61.xml"/><Relationship Id="rId67" Type="http://schemas.openxmlformats.org/officeDocument/2006/relationships/slide" Target="slides/slide62.xml"/><Relationship Id="rId68" Type="http://schemas.openxmlformats.org/officeDocument/2006/relationships/slide" Target="slides/slide63.xml"/><Relationship Id="rId69" Type="http://schemas.openxmlformats.org/officeDocument/2006/relationships/slide" Target="slides/slide64.xml"/><Relationship Id="rId100" Type="http://schemas.openxmlformats.org/officeDocument/2006/relationships/theme" Target="theme/theme1.xml"/><Relationship Id="rId80" Type="http://schemas.openxmlformats.org/officeDocument/2006/relationships/slide" Target="slides/slide75.xml"/><Relationship Id="rId81" Type="http://schemas.openxmlformats.org/officeDocument/2006/relationships/slide" Target="slides/slide76.xml"/><Relationship Id="rId82" Type="http://schemas.openxmlformats.org/officeDocument/2006/relationships/slide" Target="slides/slide77.xml"/><Relationship Id="rId83" Type="http://schemas.openxmlformats.org/officeDocument/2006/relationships/slide" Target="slides/slide78.xml"/><Relationship Id="rId84" Type="http://schemas.openxmlformats.org/officeDocument/2006/relationships/slide" Target="slides/slide79.xml"/><Relationship Id="rId85" Type="http://schemas.openxmlformats.org/officeDocument/2006/relationships/slide" Target="slides/slide80.xml"/><Relationship Id="rId86" Type="http://schemas.openxmlformats.org/officeDocument/2006/relationships/slide" Target="slides/slide81.xml"/><Relationship Id="rId87" Type="http://schemas.openxmlformats.org/officeDocument/2006/relationships/slide" Target="slides/slide82.xml"/><Relationship Id="rId88" Type="http://schemas.openxmlformats.org/officeDocument/2006/relationships/slide" Target="slides/slide83.xml"/><Relationship Id="rId89" Type="http://schemas.openxmlformats.org/officeDocument/2006/relationships/slide" Target="slides/slide8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6ECC7B-8F4D-D342-B6D1-6FD3066CE1EC}" type="datetimeFigureOut">
              <a:rPr lang="da-DK" smtClean="0"/>
              <a:t>19/11/09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166D7-6406-BF47-96DC-2E5551E22FDD}" type="slidenum">
              <a:rPr lang="da-DK" smtClean="0"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8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9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3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4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5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6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7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8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9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16B118D6-4A10-6248-9911-B69BA4658888}" type="slidenum">
              <a:rPr lang="da-DK"/>
              <a:pPr/>
              <a:t>23</a:t>
            </a:fld>
            <a:endParaRPr lang="da-DK"/>
          </a:p>
        </p:txBody>
      </p:sp>
      <p:sp>
        <p:nvSpPr>
          <p:cNvPr id="16387" name="Text Box 1"/>
          <p:cNvSpPr txBox="1">
            <a:spLocks noChangeArrowheads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6388" name="Text Box 2"/>
          <p:cNvSpPr txBox="1">
            <a:spLocks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</p:spPr>
        <p:txBody>
          <a:bodyPr wrap="none" anchor="ctr"/>
          <a:lstStyle/>
          <a:p>
            <a:endParaRPr lang="da-DK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9BECCEA-5EC2-5545-AAC7-E20DF05315A1}" type="slidenum">
              <a:rPr lang="da-DK"/>
              <a:pPr/>
              <a:t>32</a:t>
            </a:fld>
            <a:endParaRPr lang="da-DK"/>
          </a:p>
        </p:txBody>
      </p:sp>
      <p:sp>
        <p:nvSpPr>
          <p:cNvPr id="34819" name="Text Box 1"/>
          <p:cNvSpPr txBox="1">
            <a:spLocks noChangeArrowheads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4820" name="Text Box 2"/>
          <p:cNvSpPr txBox="1">
            <a:spLocks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ln/>
        </p:spPr>
        <p:txBody>
          <a:bodyPr wrap="none" anchor="ctr"/>
          <a:lstStyle/>
          <a:p>
            <a:endParaRPr lang="da-DK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62E81BC-BBE3-8442-A608-4830493C26F4}" type="slidenum">
              <a:rPr lang="da-DK"/>
              <a:pPr/>
              <a:t>33</a:t>
            </a:fld>
            <a:endParaRPr lang="da-DK"/>
          </a:p>
        </p:txBody>
      </p:sp>
      <p:sp>
        <p:nvSpPr>
          <p:cNvPr id="36867" name="Text Box 1"/>
          <p:cNvSpPr txBox="1">
            <a:spLocks noChangeArrowheads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6868" name="Text Box 2"/>
          <p:cNvSpPr txBox="1">
            <a:spLocks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ln/>
        </p:spPr>
        <p:txBody>
          <a:bodyPr wrap="none" anchor="ctr"/>
          <a:lstStyle/>
          <a:p>
            <a:endParaRPr lang="da-DK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176E583-1BC5-9441-AEDD-7E769CC42670}" type="slidenum">
              <a:rPr lang="da-DK"/>
              <a:pPr/>
              <a:t>34</a:t>
            </a:fld>
            <a:endParaRPr lang="da-DK"/>
          </a:p>
        </p:txBody>
      </p:sp>
      <p:sp>
        <p:nvSpPr>
          <p:cNvPr id="38915" name="Text Box 1"/>
          <p:cNvSpPr txBox="1">
            <a:spLocks noChangeArrowheads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8916" name="Text Box 2"/>
          <p:cNvSpPr txBox="1">
            <a:spLocks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ln/>
        </p:spPr>
        <p:txBody>
          <a:bodyPr wrap="none" anchor="ctr"/>
          <a:lstStyle/>
          <a:p>
            <a:endParaRPr lang="da-DK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9E6E33A-2CC9-BF47-B4BB-FD66F5F39BED}" type="slidenum">
              <a:rPr lang="da-DK"/>
              <a:pPr/>
              <a:t>35</a:t>
            </a:fld>
            <a:endParaRPr lang="da-DK"/>
          </a:p>
        </p:txBody>
      </p:sp>
      <p:sp>
        <p:nvSpPr>
          <p:cNvPr id="40963" name="Text Box 1"/>
          <p:cNvSpPr txBox="1">
            <a:spLocks noChangeArrowheads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0964" name="Text Box 2"/>
          <p:cNvSpPr txBox="1">
            <a:spLocks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ln/>
        </p:spPr>
        <p:txBody>
          <a:bodyPr wrap="none" anchor="ctr"/>
          <a:lstStyle/>
          <a:p>
            <a:endParaRPr lang="da-DK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ln/>
        </p:spPr>
      </p:sp>
      <p:sp>
        <p:nvSpPr>
          <p:cNvPr id="3" name="Notes Placeholder 2"/>
          <p:cNvSpPr>
            <a:spLocks noGrp="1" noRot="1" noChangeAspect="1"/>
          </p:cNvSpPr>
          <p:nvPr>
            <p:ph type="body" idx="1"/>
          </p:nvPr>
        </p:nvSpPr>
        <p:spPr>
          <a:xfrm>
            <a:off x="1061076" y="4350404"/>
            <a:ext cx="4741368" cy="3513266"/>
          </a:xfrm>
          <a:ln/>
        </p:spPr>
        <p:txBody>
          <a:bodyPr wrap="square" lIns="0" tIns="0" rIns="0" bIns="0" anchorCtr="0"/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ln/>
        </p:spPr>
      </p:sp>
      <p:sp>
        <p:nvSpPr>
          <p:cNvPr id="3" name="Notes Placeholder 2"/>
          <p:cNvSpPr>
            <a:spLocks noGrp="1" noRot="1" noChangeAspect="1"/>
          </p:cNvSpPr>
          <p:nvPr>
            <p:ph type="body" idx="1"/>
          </p:nvPr>
        </p:nvSpPr>
        <p:spPr>
          <a:xfrm>
            <a:off x="1061076" y="4350404"/>
            <a:ext cx="4741368" cy="3513266"/>
          </a:xfrm>
          <a:ln/>
        </p:spPr>
        <p:txBody>
          <a:bodyPr wrap="square" lIns="0" tIns="0" rIns="0" bIns="0" anchorCtr="0"/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ln/>
        </p:spPr>
      </p:sp>
      <p:sp>
        <p:nvSpPr>
          <p:cNvPr id="3" name="Notes Placeholder 2"/>
          <p:cNvSpPr>
            <a:spLocks noGrp="1" noRot="1" noChangeAspect="1"/>
          </p:cNvSpPr>
          <p:nvPr>
            <p:ph type="body" idx="1"/>
          </p:nvPr>
        </p:nvSpPr>
        <p:spPr>
          <a:xfrm>
            <a:off x="1061076" y="4350404"/>
            <a:ext cx="4741368" cy="3513266"/>
          </a:xfrm>
          <a:ln/>
        </p:spPr>
        <p:txBody>
          <a:bodyPr wrap="square" lIns="0" tIns="0" rIns="0" bIns="0" anchorCtr="0"/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ln/>
        </p:spPr>
      </p:sp>
      <p:sp>
        <p:nvSpPr>
          <p:cNvPr id="3" name="Notes Placeholder 2"/>
          <p:cNvSpPr>
            <a:spLocks noGrp="1" noRot="1" noChangeAspect="1"/>
          </p:cNvSpPr>
          <p:nvPr>
            <p:ph type="body" idx="1"/>
          </p:nvPr>
        </p:nvSpPr>
        <p:spPr>
          <a:xfrm>
            <a:off x="1061076" y="4350404"/>
            <a:ext cx="4741368" cy="3513266"/>
          </a:xfrm>
          <a:ln/>
        </p:spPr>
        <p:txBody>
          <a:bodyPr wrap="square" lIns="0" tIns="0" rIns="0" bIns="0" anchorCtr="0"/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58CEF71-95ED-8448-857E-940200F38F92}" type="slidenum">
              <a:rPr lang="da-DK"/>
              <a:pPr/>
              <a:t>24</a:t>
            </a:fld>
            <a:endParaRPr lang="da-DK"/>
          </a:p>
        </p:txBody>
      </p:sp>
      <p:sp>
        <p:nvSpPr>
          <p:cNvPr id="18435" name="Text Box 1"/>
          <p:cNvSpPr txBox="1">
            <a:spLocks noChangeArrowheads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8436" name="Text Box 2"/>
          <p:cNvSpPr txBox="1">
            <a:spLocks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ln/>
        </p:spPr>
        <p:txBody>
          <a:bodyPr wrap="none" anchor="ctr"/>
          <a:lstStyle/>
          <a:p>
            <a:endParaRPr lang="da-DK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a-DK">
                <a:ea typeface="ＭＳ Ｐゴシック" pitchFamily="-109" charset="-128"/>
                <a:cs typeface="ＭＳ Ｐゴシック" pitchFamily="-109" charset="-128"/>
              </a:rPr>
              <a:t>Hovedmåltidet, man tænker mere klart med sund mad, sunde omega 3 fedtsyrer er vigtige – også da en stor del af hjernen indeholder fedt!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Pladsholder til diasbillede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Pladsholder til no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17412" name="Pladsholder til dias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9154DE7-AD44-0D4C-8E07-8F14DC7E6F8C}" type="slidenum">
              <a:rPr lang="da-DK">
                <a:solidFill>
                  <a:prstClr val="black"/>
                </a:solidFill>
                <a:ea typeface="ＭＳ Ｐゴシック" charset="-128"/>
                <a:cs typeface="ＭＳ Ｐゴシック" charset="-128"/>
              </a:rPr>
              <a:pPr>
                <a:defRPr/>
              </a:pPr>
              <a:t>81</a:t>
            </a:fld>
            <a:endParaRPr lang="da-DK" dirty="0">
              <a:solidFill>
                <a:prstClr val="black"/>
              </a:solidFill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2997AC4-875B-EE43-BBB6-2871D904AE92}" type="slidenum">
              <a:rPr lang="da-DK"/>
              <a:pPr/>
              <a:t>25</a:t>
            </a:fld>
            <a:endParaRPr lang="da-DK"/>
          </a:p>
        </p:txBody>
      </p:sp>
      <p:sp>
        <p:nvSpPr>
          <p:cNvPr id="20483" name="Text Box 1"/>
          <p:cNvSpPr txBox="1">
            <a:spLocks noChangeArrowheads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0484" name="Text Box 2"/>
          <p:cNvSpPr txBox="1">
            <a:spLocks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ln/>
        </p:spPr>
        <p:txBody>
          <a:bodyPr wrap="none" anchor="ctr"/>
          <a:lstStyle/>
          <a:p>
            <a:endParaRPr lang="da-DK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a-DK">
                <a:ea typeface="ＭＳ Ｐゴシック" pitchFamily="-109" charset="-128"/>
                <a:cs typeface="ＭＳ Ｐゴシック" pitchFamily="-109" charset="-128"/>
              </a:rPr>
              <a:t>Hvordan opfylder vi behovene?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a-DK">
                <a:ea typeface="ＭＳ Ｐゴシック" pitchFamily="-109" charset="-128"/>
                <a:cs typeface="ＭＳ Ｐゴシック" pitchFamily="-109" charset="-128"/>
              </a:rPr>
              <a:t>Hvordan opfylder vi behovene?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Pladsholder til diasbillede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Pladsholder til no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a-DK">
                <a:ea typeface="ＭＳ Ｐゴシック" pitchFamily="-109" charset="-128"/>
                <a:cs typeface="ＭＳ Ｐゴシック" pitchFamily="-109" charset="-128"/>
              </a:rPr>
              <a:t>Effekter for brugeren</a:t>
            </a:r>
          </a:p>
        </p:txBody>
      </p:sp>
      <p:sp>
        <p:nvSpPr>
          <p:cNvPr id="21508" name="Pladsholder til dias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3130A00-BDC2-BF47-A499-308610AE508E}" type="slidenum">
              <a:rPr lang="da-DK">
                <a:solidFill>
                  <a:prstClr val="black"/>
                </a:solidFill>
                <a:ea typeface="ＭＳ Ｐゴシック" charset="-128"/>
                <a:cs typeface="ＭＳ Ｐゴシック" charset="-128"/>
              </a:rPr>
              <a:pPr>
                <a:defRPr/>
              </a:pPr>
              <a:t>85</a:t>
            </a:fld>
            <a:endParaRPr lang="da-DK">
              <a:solidFill>
                <a:prstClr val="black"/>
              </a:solidFill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Pladsholder til diasbille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Pladsholder til no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a-DK">
                <a:ea typeface="ＭＳ Ｐゴシック" pitchFamily="-109" charset="-128"/>
                <a:cs typeface="ＭＳ Ｐゴシック" pitchFamily="-109" charset="-128"/>
              </a:rPr>
              <a:t>Effekter for brugeren</a:t>
            </a:r>
          </a:p>
        </p:txBody>
      </p:sp>
      <p:sp>
        <p:nvSpPr>
          <p:cNvPr id="21508" name="Pladsholder til diasnummer 3"/>
          <p:cNvSpPr txBox="1">
            <a:spLocks noGrp="1"/>
          </p:cNvSpPr>
          <p:nvPr/>
        </p:nvSpPr>
        <p:spPr bwMode="auto">
          <a:xfrm>
            <a:off x="3884613" y="8685451"/>
            <a:ext cx="2971800" cy="45705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E62562F5-0827-094C-8D18-3F64EFA7D20F}" type="slidenum">
              <a:rPr lang="da-DK" sz="1200">
                <a:solidFill>
                  <a:prstClr val="black"/>
                </a:solidFill>
                <a:ea typeface="ＭＳ Ｐゴシック" charset="-128"/>
                <a:cs typeface="ＭＳ Ｐゴシック" charset="-128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86</a:t>
            </a:fld>
            <a:endParaRPr lang="da-DK" sz="1200">
              <a:solidFill>
                <a:prstClr val="black"/>
              </a:solidFill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Pladsholder til diasbillede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Pladsholder til no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23556" name="Pladsholder til diasnumm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FDA1BC6F-1E85-C843-8DAC-67991FBC169E}" type="slidenum">
              <a:rPr lang="da-DK">
                <a:solidFill>
                  <a:prstClr val="black"/>
                </a:solidFill>
                <a:ea typeface="ＭＳ Ｐゴシック" charset="-128"/>
                <a:cs typeface="ＭＳ Ｐゴシック" charset="-128"/>
              </a:rPr>
              <a:pPr>
                <a:defRPr/>
              </a:pPr>
              <a:t>87</a:t>
            </a:fld>
            <a:endParaRPr lang="da-DK">
              <a:solidFill>
                <a:prstClr val="black"/>
              </a:solidFill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Pladsholder til diasbille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Pladsholder til no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23556" name="Pladsholder til diasnummer 3"/>
          <p:cNvSpPr txBox="1">
            <a:spLocks noGrp="1"/>
          </p:cNvSpPr>
          <p:nvPr/>
        </p:nvSpPr>
        <p:spPr bwMode="auto">
          <a:xfrm>
            <a:off x="3884613" y="8685451"/>
            <a:ext cx="2971800" cy="45705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774AC85E-D916-5C46-8051-C1633E022809}" type="slidenum">
              <a:rPr lang="da-DK" sz="1200">
                <a:solidFill>
                  <a:prstClr val="black"/>
                </a:solidFill>
                <a:ea typeface="ＭＳ Ｐゴシック" charset="-128"/>
                <a:cs typeface="ＭＳ Ｐゴシック" charset="-128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88</a:t>
            </a:fld>
            <a:endParaRPr lang="da-DK" sz="1200">
              <a:solidFill>
                <a:prstClr val="black"/>
              </a:solidFill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A7546715-BF64-DE4A-917C-71FC52B6B2F1}" type="slidenum">
              <a:rPr lang="da-DK"/>
              <a:pPr/>
              <a:t>26</a:t>
            </a:fld>
            <a:endParaRPr lang="da-DK"/>
          </a:p>
        </p:txBody>
      </p:sp>
      <p:sp>
        <p:nvSpPr>
          <p:cNvPr id="22531" name="Text Box 1"/>
          <p:cNvSpPr txBox="1">
            <a:spLocks noChangeArrowheads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2532" name="Text Box 2"/>
          <p:cNvSpPr txBox="1">
            <a:spLocks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ln/>
        </p:spPr>
        <p:txBody>
          <a:bodyPr wrap="none" anchor="ctr"/>
          <a:lstStyle/>
          <a:p>
            <a:endParaRPr lang="da-DK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B1016E2-69B3-A64B-9D2C-8DB8ACB88B17}" type="slidenum">
              <a:rPr lang="da-DK"/>
              <a:pPr/>
              <a:t>27</a:t>
            </a:fld>
            <a:endParaRPr lang="da-DK"/>
          </a:p>
        </p:txBody>
      </p:sp>
      <p:sp>
        <p:nvSpPr>
          <p:cNvPr id="24579" name="Text Box 1"/>
          <p:cNvSpPr txBox="1">
            <a:spLocks noChangeArrowheads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4580" name="Text Box 2"/>
          <p:cNvSpPr txBox="1">
            <a:spLocks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ln/>
        </p:spPr>
        <p:txBody>
          <a:bodyPr wrap="none" anchor="ctr"/>
          <a:lstStyle/>
          <a:p>
            <a:endParaRPr lang="da-DK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A0920FAC-FECA-ED40-89FE-A0B3E55A4076}" type="slidenum">
              <a:rPr lang="da-DK"/>
              <a:pPr/>
              <a:t>28</a:t>
            </a:fld>
            <a:endParaRPr lang="da-DK"/>
          </a:p>
        </p:txBody>
      </p:sp>
      <p:sp>
        <p:nvSpPr>
          <p:cNvPr id="26627" name="Text Box 1"/>
          <p:cNvSpPr txBox="1">
            <a:spLocks noChangeArrowheads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6628" name="Text Box 2"/>
          <p:cNvSpPr txBox="1">
            <a:spLocks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ln/>
        </p:spPr>
        <p:txBody>
          <a:bodyPr wrap="none" anchor="ctr"/>
          <a:lstStyle/>
          <a:p>
            <a:endParaRPr lang="da-DK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3EE1506-59E6-2844-A800-9CF80AC727CF}" type="slidenum">
              <a:rPr lang="da-DK"/>
              <a:pPr/>
              <a:t>29</a:t>
            </a:fld>
            <a:endParaRPr lang="da-DK"/>
          </a:p>
        </p:txBody>
      </p:sp>
      <p:sp>
        <p:nvSpPr>
          <p:cNvPr id="28675" name="Text Box 1"/>
          <p:cNvSpPr txBox="1">
            <a:spLocks noChangeArrowheads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6" name="Text Box 2"/>
          <p:cNvSpPr txBox="1">
            <a:spLocks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ln/>
        </p:spPr>
        <p:txBody>
          <a:bodyPr wrap="none" anchor="ctr"/>
          <a:lstStyle/>
          <a:p>
            <a:endParaRPr lang="da-DK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24FD56A-95DC-7840-B04C-0123CEED855C}" type="slidenum">
              <a:rPr lang="da-DK"/>
              <a:pPr/>
              <a:t>30</a:t>
            </a:fld>
            <a:endParaRPr lang="da-DK"/>
          </a:p>
        </p:txBody>
      </p:sp>
      <p:sp>
        <p:nvSpPr>
          <p:cNvPr id="30723" name="Text Box 1"/>
          <p:cNvSpPr txBox="1">
            <a:spLocks noChangeArrowheads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0724" name="Text Box 2"/>
          <p:cNvSpPr txBox="1">
            <a:spLocks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ln/>
        </p:spPr>
        <p:txBody>
          <a:bodyPr wrap="none" anchor="ctr"/>
          <a:lstStyle/>
          <a:p>
            <a:endParaRPr lang="da-DK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02A7401-0EBC-8047-9960-E79A2A6B0F34}" type="slidenum">
              <a:rPr lang="da-DK"/>
              <a:pPr/>
              <a:t>31</a:t>
            </a:fld>
            <a:endParaRPr lang="da-DK"/>
          </a:p>
        </p:txBody>
      </p:sp>
      <p:sp>
        <p:nvSpPr>
          <p:cNvPr id="32771" name="Text Box 1"/>
          <p:cNvSpPr txBox="1">
            <a:spLocks noChangeArrowheads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2772" name="Text Box 2"/>
          <p:cNvSpPr txBox="1">
            <a:spLocks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ln/>
        </p:spPr>
        <p:txBody>
          <a:bodyPr wrap="none" anchor="ctr"/>
          <a:lstStyle/>
          <a:p>
            <a:endParaRPr lang="da-DK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A9743FD1-88A4-CE45-A281-8DB341EB13D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A9743FD1-88A4-CE45-A281-8DB341EB13D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858000"/>
          </a:xfrm>
        </p:spPr>
        <p:txBody>
          <a:bodyPr vert="eaVert"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858000"/>
          </a:xfrm>
        </p:spPr>
        <p:txBody>
          <a:bodyPr vert="eaVert"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A9743FD1-88A4-CE45-A281-8DB341EB13D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6720" cy="1143480"/>
          </a:xfrm>
        </p:spPr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6481" y="6247376"/>
            <a:ext cx="2128320" cy="470930"/>
          </a:xfrm>
          <a:prstGeom prst="rect">
            <a:avLst/>
          </a:prstGeom>
          <a:ln/>
        </p:spPr>
        <p:txBody>
          <a:bodyPr lIns="82945" tIns="41473" rIns="82945" bIns="41473"/>
          <a:lstStyle>
            <a:lvl1pPr>
              <a:defRPr/>
            </a:lvl1pPr>
          </a:lstStyle>
          <a:p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xfrm>
            <a:off x="3127680" y="6247376"/>
            <a:ext cx="2897280" cy="470930"/>
          </a:xfrm>
          <a:prstGeom prst="rect">
            <a:avLst/>
          </a:prstGeom>
          <a:ln/>
        </p:spPr>
        <p:txBody>
          <a:bodyPr lIns="82945" tIns="41473" rIns="82945" bIns="41473"/>
          <a:lstStyle>
            <a:lvl1pPr>
              <a:defRPr/>
            </a:lvl1pPr>
          </a:lstStyle>
          <a:p>
            <a:endParaRPr 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0E8C50-EDEF-3543-A9B5-BEDD6DBB3FC3}" type="slidenum">
              <a:rPr lang="da-DK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080" y="1932683"/>
            <a:ext cx="7050240" cy="13335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44160" y="3525490"/>
            <a:ext cx="5806080" cy="1589927"/>
          </a:xfrm>
        </p:spPr>
        <p:txBody>
          <a:bodyPr anchor="ctr"/>
          <a:lstStyle>
            <a:lvl1pPr algn="ctr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  <a:lvl6pPr>
              <a:buNone/>
              <a:defRPr/>
            </a:lvl6pPr>
            <a:lvl7pPr>
              <a:buNone/>
              <a:defRPr/>
            </a:lvl7pPr>
            <a:lvl8pPr>
              <a:buNone/>
              <a:defRPr/>
            </a:lvl8pPr>
            <a:lvl9pPr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a-DK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a-DK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010724-68CA-9B40-8362-DCB649A5936B}" type="slidenum">
              <a:rPr lang="da-DK">
                <a:solidFill>
                  <a:srgbClr val="000000"/>
                </a:solidFill>
              </a:rPr>
              <a:pPr/>
              <a:t>‹nr.›</a:t>
            </a:fld>
            <a:endParaRPr lang="da-DK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a-DK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a-DK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650D7C-A6AC-0E45-9C8B-D7579453CFCE}" type="slidenum">
              <a:rPr lang="da-DK">
                <a:solidFill>
                  <a:srgbClr val="000000"/>
                </a:solidFill>
              </a:rPr>
              <a:pPr/>
              <a:t>‹nr.›</a:t>
            </a:fld>
            <a:endParaRPr lang="da-DK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a-DK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a-DK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2BB80A-DF07-7549-ACD6-CEA45EE203C2}" type="slidenum">
              <a:rPr lang="da-DK">
                <a:solidFill>
                  <a:srgbClr val="000000"/>
                </a:solidFill>
              </a:rPr>
              <a:pPr/>
              <a:t>‹nr.›</a:t>
            </a:fld>
            <a:endParaRPr lang="da-DK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99F26E-589C-7344-B234-96448E914A46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A9743FD1-88A4-CE45-A281-8DB341EB13D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1C0D6-23B2-9644-8702-CC8A65ACA8B1}" type="datetime1">
              <a:rPr lang="da-D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19/11/09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198A7-FF01-5C49-B417-4B191DB6EEC4}" type="slidenum">
              <a:rPr lang="da-D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5ADA3-B1E3-D84F-9D8F-63BD2CEC762F}" type="datetime1">
              <a:rPr lang="da-D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19/11/09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1DE80-1FA5-8A45-8E68-136F802B285D}" type="slidenum">
              <a:rPr lang="da-D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A7EF4-20B8-5B47-8A57-8262AD707375}" type="datetime1">
              <a:rPr lang="da-D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19/11/09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703B6-6865-DC4D-B9C2-C4AC65A1571F}" type="slidenum">
              <a:rPr lang="da-D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A9743FD1-88A4-CE45-A281-8DB341EB13D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598613"/>
            <a:ext cx="4038600" cy="5259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598613"/>
            <a:ext cx="4038600" cy="5259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A9743FD1-88A4-CE45-A281-8DB341EB13D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A9743FD1-88A4-CE45-A281-8DB341EB13D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A9743FD1-88A4-CE45-A281-8DB341EB13D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numm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A9743FD1-88A4-CE45-A281-8DB341EB13D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A9743FD1-88A4-CE45-A281-8DB341EB13D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 smtClean="0"/>
              <a:t>Klik på ikonet for at tilføje et billede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A9743FD1-88A4-CE45-A281-8DB341EB13DA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4" Type="http://schemas.openxmlformats.org/officeDocument/2006/relationships/theme" Target="../theme/theme3.xml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4" Type="http://schemas.openxmlformats.org/officeDocument/2006/relationships/theme" Target="../theme/theme5.xml"/><Relationship Id="rId5" Type="http://schemas.openxmlformats.org/officeDocument/2006/relationships/image" Target="../media/image1.jpeg"/><Relationship Id="rId1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457200" y="0"/>
            <a:ext cx="82296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>
                <a:sym typeface="Calibri" charset="0"/>
              </a:rPr>
              <a:t>Klik for at redigere i masteren</a:t>
            </a:r>
            <a:endParaRPr lang="en-US">
              <a:sym typeface="Calibri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457200" y="1598613"/>
            <a:ext cx="8229600" cy="525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>
                <a:sym typeface="Calibri" charset="0"/>
              </a:rPr>
              <a:t>Klik for at redigere teksttypografierne i masteren</a:t>
            </a:r>
          </a:p>
          <a:p>
            <a:pPr lvl="1"/>
            <a:r>
              <a:rPr lang="da-DK" smtClean="0">
                <a:sym typeface="Calibri" charset="0"/>
              </a:rPr>
              <a:t>Andet niveau</a:t>
            </a:r>
          </a:p>
          <a:p>
            <a:pPr lvl="2"/>
            <a:r>
              <a:rPr lang="da-DK" smtClean="0">
                <a:sym typeface="Calibri" charset="0"/>
              </a:rPr>
              <a:t>Tredje niveau</a:t>
            </a:r>
          </a:p>
          <a:p>
            <a:pPr lvl="3"/>
            <a:r>
              <a:rPr lang="da-DK" smtClean="0">
                <a:sym typeface="Calibri" charset="0"/>
              </a:rPr>
              <a:t>Fjerde niveau</a:t>
            </a:r>
          </a:p>
          <a:p>
            <a:pPr lvl="4"/>
            <a:r>
              <a:rPr lang="da-DK" smtClean="0">
                <a:sym typeface="Calibri" charset="0"/>
              </a:rPr>
              <a:t>Femte niveau</a:t>
            </a:r>
            <a:endParaRPr lang="en-US">
              <a:sym typeface="Calibri" charset="0"/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>
            <p:ph type="sldNum" sz="quarter" idx="4"/>
          </p:nvPr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78787"/>
                </a:solidFill>
                <a:latin typeface="+mn-lt"/>
                <a:ea typeface="Calibri" charset="0"/>
                <a:cs typeface="Calibri" charset="0"/>
                <a:sym typeface="Calibri" charset="0"/>
              </a:defRPr>
            </a:lvl1pPr>
          </a:lstStyle>
          <a:p>
            <a:fld id="{A9743FD1-88A4-CE45-A281-8DB341EB13DA}" type="slidenum">
              <a:rPr lang="da-DK" smtClean="0"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92" r:id="rId12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9pPr>
    </p:titleStyle>
    <p:bodyStyle>
      <a:lvl1pPr marL="342900" indent="-342900" algn="l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1pPr>
      <a:lvl2pPr marL="704850" indent="-285750" algn="l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2pPr>
      <a:lvl3pPr marL="1104900" indent="-228600" algn="l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3pPr>
      <a:lvl4pPr marL="1562100" indent="-228600" algn="l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4pPr>
      <a:lvl5pPr marL="2019300" indent="-228600" algn="l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5pPr>
      <a:lvl6pPr marL="2476500" indent="-228600" algn="l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6pPr>
      <a:lvl7pPr marL="2933700" indent="-228600" algn="l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7pPr>
      <a:lvl8pPr marL="3390900" indent="-228600" algn="l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8pPr>
      <a:lvl9pPr marL="3848100" indent="-228600" algn="l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9pPr>
    </p:bodyStyle>
    <p:otherStyle>
      <a:defPPr>
        <a:defRPr lang="da-DK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A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2042" y="256043"/>
            <a:ext cx="7808492" cy="114533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r>
              <a:rPr lang="en-US" dirty="0" smtClean="0"/>
              <a:t>Click to edit the title text 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2042" y="1780870"/>
            <a:ext cx="7957726" cy="44791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Ctr="0"/>
          <a:lstStyle/>
          <a:p>
            <a:pPr lvl="0"/>
            <a:r>
              <a:rPr lang="en-US" smtClean="0"/>
              <a:t>Click to edit the outline text format</a:t>
            </a:r>
          </a:p>
          <a:p>
            <a:pPr lvl="1"/>
            <a:r>
              <a:rPr lang="en-US" smtClean="0"/>
              <a:t>Second Outline Level</a:t>
            </a:r>
          </a:p>
          <a:p>
            <a:pPr lvl="2"/>
            <a:r>
              <a:rPr lang="en-US" smtClean="0"/>
              <a:t>Third Outline Level</a:t>
            </a:r>
          </a:p>
          <a:p>
            <a:pPr lvl="3"/>
            <a:r>
              <a:rPr lang="en-US" smtClean="0"/>
              <a:t>Fourth Outline Level</a:t>
            </a:r>
          </a:p>
          <a:p>
            <a:pPr lvl="4"/>
            <a:r>
              <a:rPr lang="en-US" smtClean="0"/>
              <a:t>Fifth Outline Level</a:t>
            </a:r>
          </a:p>
          <a:p>
            <a:pPr lvl="5"/>
            <a:r>
              <a:rPr lang="en-US" smtClean="0"/>
              <a:t>Sixth Outline Level</a:t>
            </a:r>
          </a:p>
          <a:p>
            <a:pPr lvl="6"/>
            <a:r>
              <a:rPr lang="en-US" smtClean="0"/>
              <a:t>Seventh Outline Level</a:t>
            </a:r>
          </a:p>
          <a:p>
            <a:pPr lvl="7"/>
            <a:r>
              <a:rPr lang="en-US" smtClean="0"/>
              <a:t>Eighth Outline Level</a:t>
            </a:r>
          </a:p>
          <a:p>
            <a:pPr lvl="8"/>
            <a:r>
              <a:rPr lang="en-US" smtClean="0"/>
              <a:t>Ninth Outline Level</a:t>
            </a:r>
            <a:endParaRPr lang="en-US"/>
          </a:p>
        </p:txBody>
      </p:sp>
      <p:sp>
        <p:nvSpPr>
          <p:cNvPr id="4" name="Rectangle 1"/>
          <p:cNvSpPr/>
          <p:nvPr/>
        </p:nvSpPr>
        <p:spPr>
          <a:xfrm>
            <a:off x="657021" y="6420017"/>
            <a:ext cx="8486086" cy="87851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2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82945" tIns="41473" rIns="82945" bIns="41473"/>
          <a:lstStyle/>
          <a:p>
            <a:pPr defTabSz="829452"/>
            <a:endParaRPr lang="en-US" sz="16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Rectangle 1"/>
          <p:cNvSpPr/>
          <p:nvPr/>
        </p:nvSpPr>
        <p:spPr>
          <a:xfrm>
            <a:off x="1802563" y="6612703"/>
            <a:ext cx="7340544" cy="87851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2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82945" tIns="41473" rIns="82945" bIns="41473"/>
          <a:lstStyle/>
          <a:p>
            <a:pPr defTabSz="829452"/>
            <a:endParaRPr lang="en-US" sz="1600" dirty="0">
              <a:solidFill>
                <a:prstClr val="black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xStyles>
    <p:titleStyle>
      <a:lvl1pPr algn="l" defTabSz="829452" rtl="0" eaLnBrk="1" latinLnBrk="0" hangingPunct="1">
        <a:buNone/>
        <a:defRPr sz="3600" b="1" i="1" kern="0">
          <a:solidFill>
            <a:srgbClr val="FFFFFF"/>
          </a:solidFill>
          <a:latin typeface="Albany"/>
          <a:ea typeface="+mj-ea"/>
          <a:cs typeface="+mj-cs"/>
        </a:defRPr>
      </a:lvl1pPr>
    </p:titleStyle>
    <p:bodyStyle>
      <a:lvl1pPr marL="97967" indent="293900" algn="l" defTabSz="829452" rtl="0" eaLnBrk="1" latinLnBrk="0" hangingPunct="1">
        <a:buClr>
          <a:srgbClr val="E6E6E6"/>
        </a:buClr>
        <a:buSzPct val="45000"/>
        <a:buFont typeface="StarSymbol"/>
        <a:buChar char="●"/>
        <a:defRPr sz="2900" u="none" kern="0">
          <a:solidFill>
            <a:srgbClr val="E6E6E6"/>
          </a:solidFill>
          <a:latin typeface="Thorndale"/>
          <a:ea typeface="+mn-ea"/>
          <a:cs typeface="+mn-cs"/>
        </a:defRPr>
      </a:lvl1pPr>
      <a:lvl2pPr marL="522490" indent="261245" algn="l" defTabSz="829452" rtl="0" eaLnBrk="1" latinLnBrk="0" hangingPunct="1">
        <a:buClr>
          <a:srgbClr val="E6E6E6"/>
        </a:buClr>
        <a:buSzPct val="75000"/>
        <a:buFont typeface="StarSymbol"/>
        <a:buChar char="–"/>
        <a:defRPr sz="2500" u="none" kern="0" spc="0">
          <a:solidFill>
            <a:srgbClr val="E6E6E6"/>
          </a:solidFill>
          <a:latin typeface="Thorndale"/>
          <a:ea typeface="+mn-ea"/>
          <a:cs typeface="+mn-cs"/>
        </a:defRPr>
      </a:lvl2pPr>
      <a:lvl3pPr marL="979668" indent="195934" algn="l" defTabSz="829452" rtl="0" eaLnBrk="1" latinLnBrk="0" hangingPunct="1">
        <a:buClr>
          <a:srgbClr val="E6E6E6"/>
        </a:buClr>
        <a:buSzPct val="45000"/>
        <a:buFont typeface="StarSymbol"/>
        <a:buChar char="●"/>
        <a:defRPr sz="2200" u="none" kern="0" spc="0">
          <a:solidFill>
            <a:srgbClr val="E6E6E6"/>
          </a:solidFill>
          <a:latin typeface="Thorndale"/>
          <a:ea typeface="+mn-ea"/>
          <a:cs typeface="+mn-cs"/>
        </a:defRPr>
      </a:lvl3pPr>
      <a:lvl4pPr marL="1371535" indent="195934" algn="l" defTabSz="829452" rtl="0" eaLnBrk="1" latinLnBrk="0" hangingPunct="1">
        <a:buClr>
          <a:srgbClr val="E6E6E6"/>
        </a:buClr>
        <a:buSzPct val="75000"/>
        <a:buFont typeface="StarSymbol"/>
        <a:buChar char="–"/>
        <a:defRPr sz="1800" u="none" kern="0" spc="0">
          <a:solidFill>
            <a:srgbClr val="E6E6E6"/>
          </a:solidFill>
          <a:latin typeface="Thorndale"/>
          <a:ea typeface="+mn-ea"/>
          <a:cs typeface="+mn-cs"/>
        </a:defRPr>
      </a:lvl4pPr>
      <a:lvl5pPr marL="1763402" indent="195934" algn="l" defTabSz="829452" rtl="0" eaLnBrk="1" latinLnBrk="0" hangingPunct="1">
        <a:buClr>
          <a:srgbClr val="E6E6E6"/>
        </a:buClr>
        <a:buSzPct val="45000"/>
        <a:buFont typeface="StarSymbol"/>
        <a:buChar char="●"/>
        <a:defRPr sz="1800" u="none" kern="0" spc="0">
          <a:solidFill>
            <a:srgbClr val="E6E6E6"/>
          </a:solidFill>
          <a:latin typeface="Thorndale"/>
          <a:ea typeface="+mn-ea"/>
          <a:cs typeface="+mn-cs"/>
        </a:defRPr>
      </a:lvl5pPr>
      <a:lvl6pPr marL="2155270" indent="195934" algn="l" defTabSz="829452" rtl="0" eaLnBrk="1" latinLnBrk="0" hangingPunct="1">
        <a:buClr>
          <a:srgbClr val="E6E6E6"/>
        </a:buClr>
        <a:buSzPct val="45000"/>
        <a:buFont typeface="StarSymbol"/>
        <a:buChar char="●"/>
        <a:defRPr sz="1800" u="none" kern="0" spc="0">
          <a:solidFill>
            <a:srgbClr val="E6E6E6"/>
          </a:solidFill>
          <a:latin typeface="Thorndale"/>
          <a:ea typeface="+mn-ea"/>
          <a:cs typeface="+mn-cs"/>
        </a:defRPr>
      </a:lvl6pPr>
      <a:lvl7pPr marL="2547137" indent="195934" algn="l" defTabSz="829452" rtl="0" eaLnBrk="1" latinLnBrk="0" hangingPunct="1">
        <a:buClr>
          <a:srgbClr val="E6E6E6"/>
        </a:buClr>
        <a:buSzPct val="45000"/>
        <a:buFont typeface="StarSymbol"/>
        <a:buChar char="●"/>
        <a:defRPr sz="1800" u="none" kern="0" spc="0">
          <a:solidFill>
            <a:srgbClr val="E6E6E6"/>
          </a:solidFill>
          <a:latin typeface="Thorndale"/>
          <a:ea typeface="+mn-ea"/>
          <a:cs typeface="+mn-cs"/>
        </a:defRPr>
      </a:lvl7pPr>
      <a:lvl8pPr marL="2939004" indent="195934" algn="l" defTabSz="829452" rtl="0" eaLnBrk="1" latinLnBrk="0" hangingPunct="1">
        <a:buClr>
          <a:srgbClr val="E6E6E6"/>
        </a:buClr>
        <a:buSzPct val="45000"/>
        <a:buFont typeface="StarSymbol"/>
        <a:buChar char="●"/>
        <a:defRPr sz="1800" u="none" kern="0" spc="0">
          <a:solidFill>
            <a:srgbClr val="E6E6E6"/>
          </a:solidFill>
          <a:latin typeface="Thorndale"/>
          <a:ea typeface="+mn-ea"/>
          <a:cs typeface="+mn-cs"/>
        </a:defRPr>
      </a:lvl8pPr>
      <a:lvl9pPr marL="3330871" indent="195934" algn="l" defTabSz="829452" rtl="0" eaLnBrk="1" latinLnBrk="0" hangingPunct="1">
        <a:buClr>
          <a:srgbClr val="E6E6E6"/>
        </a:buClr>
        <a:buSzPct val="45000"/>
        <a:buFont typeface="StarSymbol"/>
        <a:buChar char="●"/>
        <a:defRPr sz="1800" u="none" kern="0" spc="0">
          <a:solidFill>
            <a:srgbClr val="E6E6E6"/>
          </a:solidFill>
          <a:latin typeface="Thorndale"/>
          <a:ea typeface="+mn-ea"/>
          <a:cs typeface="+mn-cs"/>
        </a:defRPr>
      </a:lvl9pPr>
    </p:bodyStyle>
    <p:otherStyle>
      <a:defPPr>
        <a:defRPr lang="en-US"/>
      </a:defPPr>
      <a:lvl1pPr marL="0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/>
              <a:t>Klik for at redigere titeltypografi i masteren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a-DK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a-DK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802D0B7-49BB-F747-A4E1-1D3EEF1B8B03}" type="slidenum">
              <a:rPr lang="da-DK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a-DK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da-DK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0488"/>
            <a:ext cx="8229600" cy="1509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9144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Calibri" pitchFamily="-109" charset="0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25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9144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Calibri" pitchFamily="-109" charset="0"/>
              </a:rPr>
              <a:t>Click to edit Master text styles</a:t>
            </a:r>
          </a:p>
          <a:p>
            <a:pPr lvl="1"/>
            <a:r>
              <a:rPr lang="en-US">
                <a:sym typeface="Calibri" pitchFamily="-109" charset="0"/>
              </a:rPr>
              <a:t>Second level</a:t>
            </a:r>
          </a:p>
          <a:p>
            <a:pPr lvl="2"/>
            <a:r>
              <a:rPr lang="en-US">
                <a:sym typeface="Calibri" pitchFamily="-109" charset="0"/>
              </a:rPr>
              <a:t>Third level</a:t>
            </a:r>
          </a:p>
          <a:p>
            <a:pPr lvl="3"/>
            <a:r>
              <a:rPr lang="en-US">
                <a:sym typeface="Calibri" pitchFamily="-109" charset="0"/>
              </a:rPr>
              <a:t>Fourth level</a:t>
            </a:r>
          </a:p>
          <a:p>
            <a:pPr lvl="4"/>
            <a:r>
              <a:rPr lang="en-US">
                <a:sym typeface="Calibri" pitchFamily="-109" charset="0"/>
              </a:rPr>
              <a:t>Fifth level</a:t>
            </a:r>
          </a:p>
        </p:txBody>
      </p:sp>
      <p:sp>
        <p:nvSpPr>
          <p:cNvPr id="2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7491413" y="6399213"/>
            <a:ext cx="255587" cy="279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-109" charset="0"/>
                <a:ea typeface="Calibri" pitchFamily="-109" charset="0"/>
                <a:cs typeface="Calibri" pitchFamily="-109" charset="0"/>
                <a:sym typeface="Calibri" pitchFamily="-109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A456701C-A98A-2E40-BE74-4D030EAA23A4}" type="slidenum">
              <a:rPr lang="en-US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hf hdr="0" ftr="0" dt="0"/>
  <p:txStyles>
    <p:titleStyle>
      <a:lvl1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-109" charset="0"/>
        </a:defRPr>
      </a:lvl1pPr>
      <a:lvl2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0"/>
          <a:cs typeface="ヒラギノ角ゴ ProN W3" charset="0"/>
          <a:sym typeface="Calibri" pitchFamily="-109" charset="0"/>
        </a:defRPr>
      </a:lvl2pPr>
      <a:lvl3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0"/>
          <a:cs typeface="ヒラギノ角ゴ ProN W3" charset="0"/>
          <a:sym typeface="Calibri" pitchFamily="-109" charset="0"/>
        </a:defRPr>
      </a:lvl3pPr>
      <a:lvl4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0"/>
          <a:cs typeface="ヒラギノ角ゴ ProN W3" charset="0"/>
          <a:sym typeface="Calibri" pitchFamily="-109" charset="0"/>
        </a:defRPr>
      </a:lvl4pPr>
      <a:lvl5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0"/>
          <a:cs typeface="ヒラギノ角ゴ ProN W3" charset="0"/>
          <a:sym typeface="Calibri" pitchFamily="-109" charset="0"/>
        </a:defRPr>
      </a:lvl5pPr>
      <a:lvl6pPr marL="4968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0"/>
          <a:cs typeface="ヒラギノ角ゴ ProN W3" charset="0"/>
          <a:sym typeface="Calibri" charset="0"/>
        </a:defRPr>
      </a:lvl6pPr>
      <a:lvl7pPr marL="9540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0"/>
          <a:cs typeface="ヒラギノ角ゴ ProN W3" charset="0"/>
          <a:sym typeface="Calibri" charset="0"/>
        </a:defRPr>
      </a:lvl7pPr>
      <a:lvl8pPr marL="14112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0"/>
          <a:cs typeface="ヒラギノ角ゴ ProN W3" charset="0"/>
          <a:sym typeface="Calibri" charset="0"/>
        </a:defRPr>
      </a:lvl8pPr>
      <a:lvl9pPr marL="18684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0"/>
          <a:cs typeface="ヒラギノ角ゴ ProN W3" charset="0"/>
          <a:sym typeface="Calibri" charset="0"/>
        </a:defRPr>
      </a:lvl9pPr>
    </p:titleStyle>
    <p:bodyStyle>
      <a:lvl1pPr marL="382588" indent="-342900" algn="l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Arial" pitchFamily="-109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-109" charset="0"/>
        </a:defRPr>
      </a:lvl1pPr>
      <a:lvl2pPr marL="731838" indent="-285750" algn="l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pitchFamily="-109" charset="0"/>
        <a:buChar char="–"/>
        <a:defRPr sz="2800">
          <a:solidFill>
            <a:schemeClr val="tx1"/>
          </a:solidFill>
          <a:latin typeface="+mn-lt"/>
          <a:ea typeface="+mn-ea"/>
          <a:cs typeface="+mn-cs"/>
          <a:sym typeface="Calibri" pitchFamily="-109" charset="0"/>
        </a:defRPr>
      </a:lvl2pPr>
      <a:lvl3pPr marL="1131888" indent="-228600" algn="l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pitchFamily="-109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itchFamily="-109" charset="0"/>
        </a:defRPr>
      </a:lvl3pPr>
      <a:lvl4pPr marL="1589088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itchFamily="-109" charset="0"/>
        <a:buChar char="–"/>
        <a:defRPr sz="2000">
          <a:solidFill>
            <a:schemeClr val="tx1"/>
          </a:solidFill>
          <a:latin typeface="+mn-lt"/>
          <a:ea typeface="+mn-ea"/>
          <a:cs typeface="+mn-cs"/>
          <a:sym typeface="Calibri" pitchFamily="-109" charset="0"/>
        </a:defRPr>
      </a:lvl4pPr>
      <a:lvl5pPr marL="2046288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itchFamily="-109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pitchFamily="-109" charset="0"/>
        </a:defRPr>
      </a:lvl5pPr>
      <a:lvl6pPr marL="25034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6pPr>
      <a:lvl7pPr marL="29606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7pPr>
      <a:lvl8pPr marL="34178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8pPr>
      <a:lvl9pPr marL="38750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dsholder til titel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/>
              <a:t>Klik for at redigere i masteren</a:t>
            </a:r>
          </a:p>
        </p:txBody>
      </p:sp>
      <p:sp>
        <p:nvSpPr>
          <p:cNvPr id="1027" name="Pladsholder til teks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B0C6C51-3567-874F-9723-098FBBAA1276}" type="datetime1">
              <a:rPr lang="da-D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19/11/09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D06CA53-1860-7E4F-BFDE-BDF1F6324643}" type="slidenum">
              <a:rPr lang="da-DK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da-DK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31" name="Picture 10" descr="sund-vej-logo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-109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-109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109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109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109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8.pdf"/><Relationship Id="rId3" Type="http://schemas.openxmlformats.org/officeDocument/2006/relationships/image" Target="../media/image1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0.pdf"/><Relationship Id="rId3" Type="http://schemas.openxmlformats.org/officeDocument/2006/relationships/image" Target="../media/image2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2.pdf"/><Relationship Id="rId3" Type="http://schemas.openxmlformats.org/officeDocument/2006/relationships/image" Target="../media/image2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4.pdf"/><Relationship Id="rId3" Type="http://schemas.openxmlformats.org/officeDocument/2006/relationships/image" Target="../media/image25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6.pdf"/><Relationship Id="rId3" Type="http://schemas.openxmlformats.org/officeDocument/2006/relationships/image" Target="../media/image27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8.pdf"/><Relationship Id="rId3" Type="http://schemas.openxmlformats.org/officeDocument/2006/relationships/image" Target="../media/image29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hyperlink" Target="http://sundvej.com/index.htm" TargetMode="External"/><Relationship Id="rId3" Type="http://schemas.openxmlformats.org/officeDocument/2006/relationships/image" Target="../media/image30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3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5" Type="http://schemas.openxmlformats.org/officeDocument/2006/relationships/image" Target="../media/image35.jpeg"/><Relationship Id="rId6" Type="http://schemas.openxmlformats.org/officeDocument/2006/relationships/image" Target="../media/image36.jpeg"/><Relationship Id="rId7" Type="http://schemas.openxmlformats.org/officeDocument/2006/relationships/image" Target="../media/image37.jpeg"/><Relationship Id="rId8" Type="http://schemas.openxmlformats.org/officeDocument/2006/relationships/hyperlink" Target="http://sundvej.com/index.htm" TargetMode="External"/><Relationship Id="rId9" Type="http://schemas.openxmlformats.org/officeDocument/2006/relationships/image" Target="../media/image30.png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4" Type="http://schemas.openxmlformats.org/officeDocument/2006/relationships/image" Target="../media/image40.jpeg"/><Relationship Id="rId5" Type="http://schemas.openxmlformats.org/officeDocument/2006/relationships/image" Target="../media/image41.jpeg"/><Relationship Id="rId6" Type="http://schemas.openxmlformats.org/officeDocument/2006/relationships/image" Target="../media/image42.jpeg"/><Relationship Id="rId7" Type="http://schemas.openxmlformats.org/officeDocument/2006/relationships/hyperlink" Target="http://sundvej.com/index.htm" TargetMode="External"/><Relationship Id="rId8" Type="http://schemas.openxmlformats.org/officeDocument/2006/relationships/image" Target="../media/image30.png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hyperlink" Target="http://www.matton.dk/billeder/jpg/zs_yaa080000030.html/lsok-1/sok-Senior%20Fitness/browse-1/cat-C26/llsok-1/theme-Senior%20&amp;%20Fitness" TargetMode="External"/><Relationship Id="rId5" Type="http://schemas.openxmlformats.org/officeDocument/2006/relationships/image" Target="../media/image44.jpeg"/><Relationship Id="rId6" Type="http://schemas.openxmlformats.org/officeDocument/2006/relationships/hyperlink" Target="http://www.matton.dk/billeder/jpg/mc_mk10227.html/lsok-1/sok-Senior%20Fitness/browse-1/cat-C26/llsok-1/theme-Senior%20&amp;%20Fitness" TargetMode="External"/><Relationship Id="rId7" Type="http://schemas.openxmlformats.org/officeDocument/2006/relationships/image" Target="../media/image45.jpeg"/><Relationship Id="rId8" Type="http://schemas.openxmlformats.org/officeDocument/2006/relationships/hyperlink" Target="http://www.matton.dk/billeder/jpg/ver_fan2028835.html/lsok-1/sok-Senior%20Fitness/o-4/browse-1/cat-C26/llsok-1/theme-Senior%20&amp;%20Fitness" TargetMode="External"/><Relationship Id="rId9" Type="http://schemas.openxmlformats.org/officeDocument/2006/relationships/image" Target="../media/image46.jpeg"/><Relationship Id="rId10" Type="http://schemas.openxmlformats.org/officeDocument/2006/relationships/hyperlink" Target="http://www.matton.dk/billeder/jpg/den_dki-0005-087.html/lsok-1/sok-Senior%20Fitness/o-6/browse-1/cat-C26/llsok-1/theme-Senior%20&amp;%20Fitness" TargetMode="External"/><Relationship Id="rId11" Type="http://schemas.openxmlformats.org/officeDocument/2006/relationships/image" Target="../media/image47.jpeg"/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.jpeg"/><Relationship Id="rId3" Type="http://schemas.openxmlformats.org/officeDocument/2006/relationships/image" Target="../media/image48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.jpeg"/><Relationship Id="rId3" Type="http://schemas.openxmlformats.org/officeDocument/2006/relationships/image" Target="../media/image49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.jpeg"/><Relationship Id="rId3" Type="http://schemas.openxmlformats.org/officeDocument/2006/relationships/image" Target="../media/image50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1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4" Type="http://schemas.openxmlformats.org/officeDocument/2006/relationships/oleObject" Target="../embeddings/oleObject1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jpeg"/><Relationship Id="rId5" Type="http://schemas.openxmlformats.org/officeDocument/2006/relationships/image" Target="../media/image55.jpeg"/><Relationship Id="rId6" Type="http://schemas.openxmlformats.org/officeDocument/2006/relationships/image" Target="../media/image56.jpeg"/><Relationship Id="rId7" Type="http://schemas.openxmlformats.org/officeDocument/2006/relationships/image" Target="../media/image57.jpe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6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4" Type="http://schemas.openxmlformats.org/officeDocument/2006/relationships/image" Target="../media/image59.jpeg"/><Relationship Id="rId5" Type="http://schemas.openxmlformats.org/officeDocument/2006/relationships/image" Target="../media/image60.jpeg"/><Relationship Id="rId6" Type="http://schemas.openxmlformats.org/officeDocument/2006/relationships/image" Target="../media/image61.jpeg"/><Relationship Id="rId7" Type="http://schemas.openxmlformats.org/officeDocument/2006/relationships/image" Target="../media/image62.jpe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4" Type="http://schemas.openxmlformats.org/officeDocument/2006/relationships/image" Target="../media/image64.jpeg"/><Relationship Id="rId5" Type="http://schemas.openxmlformats.org/officeDocument/2006/relationships/image" Target="../media/image65.jpeg"/><Relationship Id="rId6" Type="http://schemas.openxmlformats.org/officeDocument/2006/relationships/image" Target="../media/image66.jpeg"/><Relationship Id="rId7" Type="http://schemas.openxmlformats.org/officeDocument/2006/relationships/image" Target="../media/image67.jpeg"/><Relationship Id="rId8" Type="http://schemas.openxmlformats.org/officeDocument/2006/relationships/image" Target="../media/image68.jpeg"/><Relationship Id="rId9" Type="http://schemas.openxmlformats.org/officeDocument/2006/relationships/image" Target="../media/image69.jpeg"/><Relationship Id="rId10" Type="http://schemas.openxmlformats.org/officeDocument/2006/relationships/image" Target="../media/image70.jpe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4" Type="http://schemas.openxmlformats.org/officeDocument/2006/relationships/image" Target="../media/image72.jpeg"/><Relationship Id="rId5" Type="http://schemas.openxmlformats.org/officeDocument/2006/relationships/image" Target="../media/image73.jpeg"/><Relationship Id="rId6" Type="http://schemas.openxmlformats.org/officeDocument/2006/relationships/image" Target="../media/image74.jpeg"/><Relationship Id="rId7" Type="http://schemas.openxmlformats.org/officeDocument/2006/relationships/image" Target="../media/image75.jpe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4" Type="http://schemas.openxmlformats.org/officeDocument/2006/relationships/image" Target="../media/image62.jpeg"/><Relationship Id="rId5" Type="http://schemas.openxmlformats.org/officeDocument/2006/relationships/image" Target="../media/image75.jpe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8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9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30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3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76.jpe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3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4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35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6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3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SundVej</a:t>
            </a:r>
            <a:r>
              <a:rPr lang="da-DK" dirty="0" smtClean="0"/>
              <a:t> 2008-2009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Id</a:t>
            </a:r>
            <a:r>
              <a:rPr lang="da-DK" dirty="0" smtClean="0"/>
              <a:t>éer og præsentationer undervejs i projektet</a:t>
            </a:r>
            <a:endParaRPr lang="da-DK" dirty="0"/>
          </a:p>
        </p:txBody>
      </p:sp>
      <p:pic>
        <p:nvPicPr>
          <p:cNvPr id="4" name="Billede 3" descr="sund-vej-logo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1199" y="4177963"/>
            <a:ext cx="1218981" cy="22802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Rabatkupon (7/18)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Rabatkuponer </a:t>
            </a:r>
            <a:r>
              <a:rPr lang="da-DK" dirty="0"/>
              <a:t>til sunde </a:t>
            </a:r>
            <a:r>
              <a:rPr lang="da-DK" dirty="0" smtClean="0"/>
              <a:t>måltider</a:t>
            </a:r>
          </a:p>
          <a:p>
            <a:r>
              <a:rPr lang="da-DK" dirty="0" smtClean="0"/>
              <a:t>At </a:t>
            </a:r>
            <a:r>
              <a:rPr lang="da-DK" dirty="0"/>
              <a:t>chauffører vælger </a:t>
            </a:r>
            <a:r>
              <a:rPr lang="da-DK" dirty="0" err="1"/>
              <a:t>SundVej-konceptet</a:t>
            </a:r>
            <a:r>
              <a:rPr lang="da-DK" dirty="0"/>
              <a:t>, fordi hvert 10. måltid er gratis / udløser </a:t>
            </a:r>
            <a:r>
              <a:rPr lang="da-DK" dirty="0" smtClean="0"/>
              <a:t>præmie</a:t>
            </a:r>
          </a:p>
          <a:p>
            <a:r>
              <a:rPr lang="da-DK" dirty="0" smtClean="0"/>
              <a:t>Bruges </a:t>
            </a:r>
            <a:r>
              <a:rPr lang="da-DK" dirty="0"/>
              <a:t>til hovedmåltider og involverer cafeterier og </a:t>
            </a:r>
            <a:r>
              <a:rPr lang="da-DK" dirty="0" err="1"/>
              <a:t>vejhuse</a:t>
            </a:r>
            <a:r>
              <a:rPr lang="da-DK" dirty="0"/>
              <a:t>.</a:t>
            </a:r>
          </a:p>
          <a:p>
            <a:endParaRPr lang="da-DK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Rullekoncept (8/18)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Kåldolmer</a:t>
            </a:r>
            <a:r>
              <a:rPr lang="da-DK" dirty="0"/>
              <a:t>, spansk pizza, forårsruller som </a:t>
            </a:r>
            <a:r>
              <a:rPr lang="da-DK" dirty="0" smtClean="0"/>
              <a:t>ruller.</a:t>
            </a:r>
          </a:p>
          <a:p>
            <a:r>
              <a:rPr lang="da-DK" dirty="0" smtClean="0"/>
              <a:t>Rullekonceptet </a:t>
            </a:r>
            <a:r>
              <a:rPr lang="da-DK" dirty="0"/>
              <a:t>skal indebære en særlig sovs/marinade e.l. som giver fransk hotdog dressingen konkurrence	</a:t>
            </a:r>
          </a:p>
          <a:p>
            <a:endParaRPr lang="da-DK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Ernæringsretningslinjer (9/18)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SundVej</a:t>
            </a:r>
            <a:r>
              <a:rPr lang="da-DK" dirty="0" smtClean="0"/>
              <a:t> ernæringsretningslinjer</a:t>
            </a:r>
          </a:p>
          <a:p>
            <a:r>
              <a:rPr lang="da-DK" dirty="0" smtClean="0"/>
              <a:t>Ernæringskrav </a:t>
            </a:r>
            <a:r>
              <a:rPr lang="da-DK" dirty="0"/>
              <a:t>til </a:t>
            </a:r>
            <a:r>
              <a:rPr lang="da-DK" dirty="0" err="1"/>
              <a:t>SundVej</a:t>
            </a:r>
            <a:r>
              <a:rPr lang="da-DK" dirty="0"/>
              <a:t>: 250 g. grønt, 2-3 forskellige; groft brød; sovs m. mættet fedt; max </a:t>
            </a:r>
            <a:r>
              <a:rPr lang="da-DK" dirty="0" smtClean="0"/>
              <a:t>smag</a:t>
            </a:r>
          </a:p>
          <a:p>
            <a:r>
              <a:rPr lang="da-DK" dirty="0" smtClean="0"/>
              <a:t>Til </a:t>
            </a:r>
            <a:r>
              <a:rPr lang="da-DK" dirty="0"/>
              <a:t>hovedmåltid, cafeterier</a:t>
            </a:r>
          </a:p>
          <a:p>
            <a:endParaRPr lang="da-DK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Cylinder – mellemmåltid (10/18)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Frugt</a:t>
            </a:r>
            <a:r>
              <a:rPr lang="da-DK" dirty="0"/>
              <a:t>/grønt i rør/cylindre m små stykker, fx appelsin + gulerod, appelsin + agurk; cylinder cocktail - </a:t>
            </a:r>
            <a:r>
              <a:rPr lang="da-DK" dirty="0" err="1"/>
              <a:t>smoothie-kombi</a:t>
            </a:r>
            <a:r>
              <a:rPr lang="da-DK" dirty="0"/>
              <a:t> udskåren spise/</a:t>
            </a:r>
            <a:r>
              <a:rPr lang="da-DK" dirty="0" smtClean="0"/>
              <a:t>drikkelig</a:t>
            </a:r>
          </a:p>
          <a:p>
            <a:r>
              <a:rPr lang="da-DK" dirty="0" smtClean="0"/>
              <a:t>Fyld </a:t>
            </a:r>
            <a:r>
              <a:rPr lang="da-DK" dirty="0"/>
              <a:t>op på tankstationen, </a:t>
            </a:r>
            <a:r>
              <a:rPr lang="da-DK" dirty="0" err="1"/>
              <a:t>skub-op</a:t>
            </a:r>
            <a:r>
              <a:rPr lang="da-DK" dirty="0"/>
              <a:t> is, </a:t>
            </a:r>
            <a:r>
              <a:rPr lang="da-DK" dirty="0" err="1"/>
              <a:t>frys-</a:t>
            </a:r>
            <a:r>
              <a:rPr lang="da-DK" dirty="0" err="1" smtClean="0"/>
              <a:t>selv</a:t>
            </a:r>
            <a:endParaRPr lang="da-DK" dirty="0" smtClean="0"/>
          </a:p>
          <a:p>
            <a:endParaRPr lang="da-DK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Oktansuppe - tanksuppe – mellemmåltid (11/18)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 smtClean="0"/>
          </a:p>
          <a:p>
            <a:r>
              <a:rPr lang="da-DK" dirty="0" smtClean="0"/>
              <a:t>Når </a:t>
            </a:r>
            <a:r>
              <a:rPr lang="da-DK" dirty="0"/>
              <a:t>der tankes benzin, kunne man ved siden af "tanke" suppe i en kop eller i bilen, så den blev ført direkte ind i bilen til at drikke.</a:t>
            </a:r>
          </a:p>
          <a:p>
            <a:endParaRPr lang="da-DK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Suppe i kop til at tage med ud i bilen (12/18)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 smtClean="0"/>
          </a:p>
          <a:p>
            <a:r>
              <a:rPr lang="da-DK" dirty="0" smtClean="0"/>
              <a:t>"</a:t>
            </a:r>
            <a:r>
              <a:rPr lang="da-DK" dirty="0"/>
              <a:t>Refill"-suppe (ligesom kaffe); græskarsuppe, aspargessuppe, </a:t>
            </a:r>
            <a:r>
              <a:rPr lang="da-DK" dirty="0" smtClean="0"/>
              <a:t>tomatsuppe.</a:t>
            </a:r>
          </a:p>
          <a:p>
            <a:r>
              <a:rPr lang="da-DK" dirty="0" smtClean="0"/>
              <a:t>Skal </a:t>
            </a:r>
            <a:r>
              <a:rPr lang="da-DK" dirty="0"/>
              <a:t>være færdig </a:t>
            </a:r>
            <a:r>
              <a:rPr lang="da-DK" dirty="0" smtClean="0"/>
              <a:t>til at </a:t>
            </a:r>
            <a:r>
              <a:rPr lang="da-DK" dirty="0"/>
              <a:t>hælde i kop med grøntsager i isterninger til at opløse i suppen	</a:t>
            </a:r>
          </a:p>
          <a:p>
            <a:endParaRPr lang="da-DK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Rugbrødsrulle med "højt belagt” (13/18)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 smtClean="0"/>
          </a:p>
          <a:p>
            <a:r>
              <a:rPr lang="da-DK" dirty="0" err="1" smtClean="0"/>
              <a:t>Rullemarie</a:t>
            </a:r>
            <a:r>
              <a:rPr lang="da-DK" dirty="0" smtClean="0"/>
              <a:t> –mellemmåltid</a:t>
            </a:r>
          </a:p>
          <a:p>
            <a:r>
              <a:rPr lang="da-DK" dirty="0" smtClean="0"/>
              <a:t>Kunne </a:t>
            </a:r>
            <a:r>
              <a:rPr lang="da-DK" dirty="0"/>
              <a:t>lunes, (</a:t>
            </a:r>
            <a:r>
              <a:rPr lang="da-DK" dirty="0" err="1"/>
              <a:t>varm)leverpostej</a:t>
            </a:r>
            <a:r>
              <a:rPr lang="da-DK" dirty="0"/>
              <a:t> med bacon + champignon/rødbede + diverse; tun og ost + rødløg</a:t>
            </a:r>
          </a:p>
          <a:p>
            <a:endParaRPr lang="da-DK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"Vaffel" af rugbrød med fyld - kegle mellemmåltid (14/18)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 smtClean="0"/>
          </a:p>
          <a:p>
            <a:r>
              <a:rPr lang="da-DK" dirty="0" err="1" smtClean="0"/>
              <a:t>Brøndende</a:t>
            </a:r>
            <a:r>
              <a:rPr lang="da-DK" dirty="0" smtClean="0"/>
              <a:t> </a:t>
            </a:r>
            <a:r>
              <a:rPr lang="da-DK" dirty="0"/>
              <a:t>kærlighed, fx kartoffel/rodfrugt mos m </a:t>
            </a:r>
            <a:r>
              <a:rPr lang="da-DK" dirty="0" err="1"/>
              <a:t>kødsouce</a:t>
            </a:r>
            <a:r>
              <a:rPr lang="da-DK" dirty="0"/>
              <a:t> eller </a:t>
            </a:r>
            <a:r>
              <a:rPr lang="da-DK" dirty="0" smtClean="0"/>
              <a:t>kødboller</a:t>
            </a:r>
          </a:p>
          <a:p>
            <a:r>
              <a:rPr lang="da-DK" dirty="0" smtClean="0"/>
              <a:t>Som </a:t>
            </a:r>
            <a:r>
              <a:rPr lang="da-DK" dirty="0"/>
              <a:t>isvaffel af rugbrød som er sprød (spiselig emballage). Skal kunne spises, mens chaufførerne kører.	</a:t>
            </a:r>
          </a:p>
          <a:p>
            <a:endParaRPr lang="da-DK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"Frikadeller" – mellemmåltid (15/18)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 smtClean="0"/>
          </a:p>
          <a:p>
            <a:r>
              <a:rPr lang="da-DK" dirty="0" smtClean="0"/>
              <a:t>Det </a:t>
            </a:r>
            <a:r>
              <a:rPr lang="da-DK" dirty="0"/>
              <a:t>komplette måltid, frikadeller med bacon. Som en </a:t>
            </a:r>
            <a:r>
              <a:rPr lang="da-DK" dirty="0" err="1" smtClean="0"/>
              <a:t>bounty-bar</a:t>
            </a:r>
            <a:r>
              <a:rPr lang="da-DK" dirty="0" smtClean="0"/>
              <a:t> </a:t>
            </a:r>
            <a:r>
              <a:rPr lang="da-DK" dirty="0"/>
              <a:t>delt op i mundrette stykker i emballage, som totalt set er et mellemmåltid		</a:t>
            </a:r>
          </a:p>
          <a:p>
            <a:endParaRPr lang="da-DK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Andre parkerede id</a:t>
            </a:r>
            <a:r>
              <a:rPr lang="da-DK" dirty="0" smtClean="0"/>
              <a:t>éer (16/18)</a:t>
            </a:r>
            <a:endParaRPr lang="da-DK" dirty="0"/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Redskab, der hænger på siden af bilen, step, løb osv., evt. i lastbilen</a:t>
            </a:r>
          </a:p>
          <a:p>
            <a:r>
              <a:rPr lang="da-DK" dirty="0" err="1"/>
              <a:t>Sportsvæg</a:t>
            </a:r>
            <a:r>
              <a:rPr lang="da-DK" dirty="0"/>
              <a:t> ved udsalgsstederne, koblet på nettet, så man kan følge sine venners </a:t>
            </a:r>
            <a:r>
              <a:rPr lang="da-DK" dirty="0" smtClean="0"/>
              <a:t>resultater</a:t>
            </a:r>
          </a:p>
          <a:p>
            <a:r>
              <a:rPr lang="da-DK" dirty="0" smtClean="0"/>
              <a:t>Dagligdagsmotions-vejledning der kan gøres mens man er på arbejde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 smtClean="0"/>
              <a:t>"Skridttællere" - bare bedre</a:t>
            </a:r>
          </a:p>
          <a:p>
            <a:r>
              <a:rPr lang="da-DK" dirty="0" err="1" smtClean="0"/>
              <a:t>Mad-abonnements-ordning</a:t>
            </a:r>
            <a:r>
              <a:rPr lang="da-DK" dirty="0" smtClean="0"/>
              <a:t> vha. </a:t>
            </a:r>
            <a:r>
              <a:rPr lang="da-DK" dirty="0" err="1" smtClean="0"/>
              <a:t>GPSen</a:t>
            </a:r>
            <a:r>
              <a:rPr lang="da-DK" dirty="0" smtClean="0"/>
              <a:t>. Forudbestilling bliver lavet det rigtige sted.</a:t>
            </a:r>
          </a:p>
          <a:p>
            <a:r>
              <a:rPr lang="da-DK" dirty="0" smtClean="0"/>
              <a:t>Bruge lastbilen som "motionscenter" med elektronik</a:t>
            </a:r>
          </a:p>
          <a:p>
            <a:r>
              <a:rPr lang="da-DK" dirty="0" smtClean="0"/>
              <a:t>Motionskøreskive, høj puls -&gt; mange point</a:t>
            </a:r>
          </a:p>
          <a:p>
            <a:endParaRPr lang="da-DK" dirty="0" smtClean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sz="2400" dirty="0" err="1" smtClean="0"/>
              <a:t>SundVej-projektet</a:t>
            </a:r>
            <a:r>
              <a:rPr lang="da-DK" sz="2400" dirty="0" smtClean="0"/>
              <a:t> har været gennem en lang rejse siden opstarten i august 2008 til slutningen i november 2009. Undervejs har der været luftet mange ideer, hvoraf ikke alle er kommet med i den endelige præsentation af koncepter.</a:t>
            </a:r>
          </a:p>
          <a:p>
            <a:r>
              <a:rPr lang="da-DK" sz="2400" dirty="0" smtClean="0"/>
              <a:t>Det retter dette dokument lidt op på. Det er principielt umuligt at tælle id</a:t>
            </a:r>
            <a:r>
              <a:rPr lang="da-DK" sz="2400" dirty="0" smtClean="0"/>
              <a:t>éer, men vi har arbejdet på at registrere så mange idéer som muligt undervejs.</a:t>
            </a:r>
          </a:p>
          <a:p>
            <a:r>
              <a:rPr lang="da-DK" sz="2400" dirty="0" smtClean="0"/>
              <a:t>Dette dokument indeholder både idéer, som kun er repræsenteret ved enkelte ord eller sætninger, og idéer, som er blevet foldet mere ud i præsentationer undervejs.</a:t>
            </a:r>
            <a:endParaRPr lang="da-DK" sz="2400" dirty="0"/>
          </a:p>
        </p:txBody>
      </p:sp>
      <p:pic>
        <p:nvPicPr>
          <p:cNvPr id="4" name="Billede 3" descr="sund-vej-logo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7156" y="5182421"/>
            <a:ext cx="859987" cy="16087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Andre parkerede idéer (17/18)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 smtClean="0"/>
              <a:t>"</a:t>
            </a:r>
            <a:r>
              <a:rPr lang="da-DK" dirty="0" err="1" smtClean="0"/>
              <a:t>SundVej</a:t>
            </a:r>
            <a:r>
              <a:rPr lang="da-DK" dirty="0" smtClean="0"/>
              <a:t>"</a:t>
            </a:r>
            <a:r>
              <a:rPr lang="da-DK" dirty="0" err="1" smtClean="0"/>
              <a:t>-skistet</a:t>
            </a:r>
            <a:r>
              <a:rPr lang="da-DK" dirty="0" smtClean="0"/>
              <a:t> sender menuen til </a:t>
            </a:r>
            <a:r>
              <a:rPr lang="da-DK" dirty="0" err="1" smtClean="0"/>
              <a:t>GPSen</a:t>
            </a:r>
            <a:r>
              <a:rPr lang="da-DK" dirty="0" smtClean="0"/>
              <a:t>, så man kan se, hvad man vil have og får tid til at reflektere.</a:t>
            </a:r>
          </a:p>
          <a:p>
            <a:r>
              <a:rPr lang="da-DK" dirty="0" smtClean="0"/>
              <a:t>Uden skiftetøj.</a:t>
            </a:r>
          </a:p>
          <a:p>
            <a:r>
              <a:rPr lang="da-DK" dirty="0" smtClean="0"/>
              <a:t>Små gåture - skridttællere</a:t>
            </a:r>
          </a:p>
          <a:p>
            <a:r>
              <a:rPr lang="da-DK" dirty="0" smtClean="0"/>
              <a:t>Bagsmækken</a:t>
            </a:r>
          </a:p>
          <a:p>
            <a:r>
              <a:rPr lang="da-DK" dirty="0" smtClean="0"/>
              <a:t>Gøre ting sværere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 smtClean="0"/>
              <a:t>Træningscenter til pauser</a:t>
            </a:r>
          </a:p>
          <a:p>
            <a:r>
              <a:rPr lang="da-DK" dirty="0" smtClean="0"/>
              <a:t>Stepmaskine i førerhuset</a:t>
            </a:r>
          </a:p>
          <a:p>
            <a:r>
              <a:rPr lang="da-DK" dirty="0" smtClean="0"/>
              <a:t>Cykel + computer</a:t>
            </a:r>
          </a:p>
          <a:p>
            <a:r>
              <a:rPr lang="da-DK" dirty="0" smtClean="0"/>
              <a:t>Bestige bjerge</a:t>
            </a:r>
          </a:p>
          <a:p>
            <a:r>
              <a:rPr lang="da-DK" dirty="0" smtClean="0"/>
              <a:t>Konkurrence</a:t>
            </a:r>
          </a:p>
          <a:p>
            <a:r>
              <a:rPr lang="da-DK" dirty="0" err="1" smtClean="0"/>
              <a:t>Gå-/løbeture</a:t>
            </a:r>
            <a:endParaRPr lang="da-DK" dirty="0" smtClean="0"/>
          </a:p>
          <a:p>
            <a:r>
              <a:rPr lang="da-DK" dirty="0" smtClean="0"/>
              <a:t>Stræk og bevægelse</a:t>
            </a:r>
          </a:p>
          <a:p>
            <a:r>
              <a:rPr lang="da-DK" dirty="0" smtClean="0"/>
              <a:t>Motionskøreskive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Andre parkerede idéer (18/18)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 smtClean="0"/>
              <a:t>Boldspil - fodbold, stangtennis, små boldbaner</a:t>
            </a:r>
          </a:p>
          <a:p>
            <a:r>
              <a:rPr lang="da-DK" dirty="0" err="1" smtClean="0"/>
              <a:t>Wii-agtige</a:t>
            </a:r>
            <a:r>
              <a:rPr lang="da-DK" dirty="0" smtClean="0"/>
              <a:t> ting</a:t>
            </a:r>
          </a:p>
          <a:p>
            <a:r>
              <a:rPr lang="da-DK" dirty="0" smtClean="0"/>
              <a:t>Elastik</a:t>
            </a:r>
          </a:p>
          <a:p>
            <a:r>
              <a:rPr lang="da-DK" dirty="0" err="1" smtClean="0"/>
              <a:t>SMS-råd</a:t>
            </a:r>
            <a:endParaRPr lang="da-DK" dirty="0" smtClean="0"/>
          </a:p>
          <a:p>
            <a:r>
              <a:rPr lang="da-DK" dirty="0" err="1" smtClean="0"/>
              <a:t>Tagbøjle</a:t>
            </a:r>
            <a:r>
              <a:rPr lang="da-DK" dirty="0" smtClean="0"/>
              <a:t> med fjedersystem i førerhuset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 smtClean="0"/>
              <a:t>Sved udenfor, stræk indenfor</a:t>
            </a:r>
          </a:p>
          <a:p>
            <a:r>
              <a:rPr lang="da-DK" dirty="0" err="1" smtClean="0"/>
              <a:t>Sportskit</a:t>
            </a:r>
            <a:r>
              <a:rPr lang="da-DK" dirty="0" smtClean="0"/>
              <a:t> med rekvisitter og </a:t>
            </a:r>
            <a:r>
              <a:rPr lang="da-DK" dirty="0" err="1" smtClean="0"/>
              <a:t>pulsur</a:t>
            </a:r>
            <a:r>
              <a:rPr lang="da-DK" dirty="0" smtClean="0"/>
              <a:t> til at måle - informationerne </a:t>
            </a:r>
            <a:r>
              <a:rPr lang="da-DK" dirty="0" err="1" smtClean="0"/>
              <a:t>uploades</a:t>
            </a:r>
            <a:r>
              <a:rPr lang="da-DK" dirty="0" smtClean="0"/>
              <a:t> til konkurrence</a:t>
            </a:r>
          </a:p>
          <a:p>
            <a:r>
              <a:rPr lang="da-DK" dirty="0" smtClean="0"/>
              <a:t>Sengen som afsæt til </a:t>
            </a:r>
            <a:r>
              <a:rPr lang="da-DK" dirty="0" err="1" smtClean="0"/>
              <a:t>benøvelser</a:t>
            </a:r>
            <a:r>
              <a:rPr lang="da-DK" dirty="0" smtClean="0"/>
              <a:t> (sammenklappelig cykelting)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A2BD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Id</a:t>
            </a:r>
            <a:r>
              <a:rPr lang="da-DK" dirty="0" err="1" smtClean="0"/>
              <a:t>épræsentationer</a:t>
            </a:r>
            <a:endParaRPr lang="da-DK" dirty="0"/>
          </a:p>
        </p:txBody>
      </p:sp>
      <p:sp>
        <p:nvSpPr>
          <p:cNvPr id="8" name="Undertitel 7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2217131"/>
          </a:xfrm>
        </p:spPr>
        <p:txBody>
          <a:bodyPr/>
          <a:lstStyle/>
          <a:p>
            <a:r>
              <a:rPr lang="da-DK" dirty="0" smtClean="0"/>
              <a:t>På de følgende sider findes præsentationer af id</a:t>
            </a:r>
            <a:r>
              <a:rPr lang="da-DK" dirty="0" smtClean="0"/>
              <a:t>éer og koncepter undervejs i forløbet, hvoraf kun nogle er ført videre i det endelige koncept</a:t>
            </a:r>
            <a:endParaRPr lang="da-DK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8160" cy="1062832"/>
          </a:xfrm>
        </p:spPr>
        <p:txBody>
          <a:bodyPr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 err="1">
                <a:latin typeface="Flama Semibold" charset="0"/>
              </a:rPr>
              <a:t>Fun-Tire</a:t>
            </a:r>
            <a:endParaRPr lang="da-DK" dirty="0">
              <a:latin typeface="Flama Semibold" charset="0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1921" y="1457433"/>
            <a:ext cx="6356160" cy="425852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2331361" y="5224869"/>
            <a:ext cx="4361760" cy="99370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1639" tIns="40820" rIns="81639" bIns="40820">
            <a:prstTxWarp prst="textNoShape">
              <a:avLst/>
            </a:prstTxWarp>
          </a:bodyPr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</a:tabLst>
            </a:pPr>
            <a:endParaRPr lang="da-DK" sz="6000" dirty="0">
              <a:solidFill>
                <a:srgbClr val="000000"/>
              </a:solidFill>
              <a:latin typeface="Flama Condensed Boo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3280" y="1960047"/>
            <a:ext cx="3350880" cy="4085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1760" y="2168868"/>
            <a:ext cx="3363840" cy="336419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7412" name="Rectangle 3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8160" cy="106283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Grundidé</a:t>
            </a:r>
          </a:p>
        </p:txBody>
      </p:sp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6800" y="2454018"/>
            <a:ext cx="1428480" cy="32619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5558400" y="3429000"/>
            <a:ext cx="809280" cy="1317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1639" tIns="117625" rIns="81639" bIns="40820">
            <a:prstTxWarp prst="textNoShape">
              <a:avLst/>
            </a:prstTxWarp>
          </a:bodyPr>
          <a:lstStyle/>
          <a:p>
            <a:pPr>
              <a:tabLst>
                <a:tab pos="656650" algn="l"/>
              </a:tabLst>
            </a:pPr>
            <a:r>
              <a:rPr lang="da-DK" sz="8700" dirty="0">
                <a:solidFill>
                  <a:srgbClr val="000000"/>
                </a:solidFill>
              </a:rPr>
              <a:t>+</a:t>
            </a:r>
          </a:p>
        </p:txBody>
      </p:sp>
      <p:sp>
        <p:nvSpPr>
          <p:cNvPr id="17415" name="Text Box 6"/>
          <p:cNvSpPr txBox="1">
            <a:spLocks noChangeArrowheads="1"/>
          </p:cNvSpPr>
          <p:nvPr/>
        </p:nvSpPr>
        <p:spPr bwMode="auto">
          <a:xfrm>
            <a:off x="5558400" y="3429000"/>
            <a:ext cx="809280" cy="1317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1639" tIns="117625" rIns="81639" bIns="40820">
            <a:prstTxWarp prst="textNoShape">
              <a:avLst/>
            </a:prstTxWarp>
          </a:bodyPr>
          <a:lstStyle/>
          <a:p>
            <a:pPr>
              <a:tabLst>
                <a:tab pos="656650" algn="l"/>
              </a:tabLst>
            </a:pPr>
            <a:r>
              <a:rPr lang="da-DK" sz="8700" dirty="0">
                <a:solidFill>
                  <a:srgbClr val="000000"/>
                </a:solidFill>
              </a:rPr>
              <a:t>+</a:t>
            </a:r>
          </a:p>
        </p:txBody>
      </p:sp>
      <p:sp>
        <p:nvSpPr>
          <p:cNvPr id="17416" name="Text Box 7"/>
          <p:cNvSpPr txBox="1">
            <a:spLocks noChangeArrowheads="1"/>
          </p:cNvSpPr>
          <p:nvPr/>
        </p:nvSpPr>
        <p:spPr bwMode="auto">
          <a:xfrm>
            <a:off x="2547361" y="3429000"/>
            <a:ext cx="809280" cy="1317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1639" tIns="117625" rIns="81639" bIns="40820">
            <a:prstTxWarp prst="textNoShape">
              <a:avLst/>
            </a:prstTxWarp>
          </a:bodyPr>
          <a:lstStyle/>
          <a:p>
            <a:pPr>
              <a:tabLst>
                <a:tab pos="656650" algn="l"/>
              </a:tabLst>
            </a:pPr>
            <a:r>
              <a:rPr lang="da-DK" sz="8700" dirty="0">
                <a:solidFill>
                  <a:srgbClr val="000000"/>
                </a:solidFill>
              </a:rPr>
              <a:t>+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273629"/>
            <a:ext cx="8228160" cy="1144921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Grundidé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6481" y="1604329"/>
            <a:ext cx="8228160" cy="4444307"/>
          </a:xfrm>
        </p:spPr>
        <p:txBody>
          <a:bodyPr/>
          <a:lstStyle/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Interaktiv trænings-halvkugle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Pres den, træd på den, slå den, etc.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Flere træningsredskaber/lege i én løsning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Sjov at lege med: lyd, lys og spil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Maskulin og nem at pakke sammen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 err="1"/>
              <a:t>Upload</a:t>
            </a:r>
            <a:r>
              <a:rPr lang="da-DK" dirty="0"/>
              <a:t> til website og Sund Vej ordning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da-DK" dirty="0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8160" cy="106283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Koncept</a:t>
            </a: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1761" y="1457433"/>
            <a:ext cx="6356160" cy="425852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485281" y="1468954"/>
            <a:ext cx="2289600" cy="1215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1639" tIns="58421" rIns="81639" bIns="40820">
            <a:prstTxWarp prst="textNoShape">
              <a:avLst/>
            </a:prstTxWarp>
          </a:bodyPr>
          <a:lstStyle/>
          <a:p>
            <a:pPr>
              <a:tabLst>
                <a:tab pos="656650" algn="l"/>
                <a:tab pos="1313299" algn="l"/>
                <a:tab pos="1969949" algn="l"/>
              </a:tabLst>
            </a:pPr>
            <a:r>
              <a:rPr lang="da-DK" sz="2000" b="1" dirty="0">
                <a:solidFill>
                  <a:srgbClr val="000000"/>
                </a:solidFill>
              </a:rPr>
              <a:t>Gummi-halvkugle</a:t>
            </a:r>
          </a:p>
          <a:p>
            <a:pPr>
              <a:tabLst>
                <a:tab pos="656650" algn="l"/>
                <a:tab pos="1313299" algn="l"/>
                <a:tab pos="1969949" algn="l"/>
              </a:tabLst>
            </a:pPr>
            <a:r>
              <a:rPr lang="da-DK" sz="2000" dirty="0">
                <a:solidFill>
                  <a:srgbClr val="000000"/>
                </a:solidFill>
              </a:rPr>
              <a:t>- Holdbar</a:t>
            </a:r>
          </a:p>
          <a:p>
            <a:pPr>
              <a:tabLst>
                <a:tab pos="656650" algn="l"/>
                <a:tab pos="1313299" algn="l"/>
                <a:tab pos="1969949" algn="l"/>
              </a:tabLst>
            </a:pPr>
            <a:r>
              <a:rPr lang="da-DK" sz="2000" dirty="0">
                <a:solidFill>
                  <a:srgbClr val="000000"/>
                </a:solidFill>
              </a:rPr>
              <a:t>- Maskulin</a:t>
            </a:r>
          </a:p>
          <a:p>
            <a:pPr>
              <a:tabLst>
                <a:tab pos="656650" algn="l"/>
                <a:tab pos="1313299" algn="l"/>
                <a:tab pos="1969949" algn="l"/>
              </a:tabLst>
            </a:pPr>
            <a:r>
              <a:rPr lang="da-DK" sz="2000" dirty="0">
                <a:solidFill>
                  <a:srgbClr val="000000"/>
                </a:solidFill>
              </a:rPr>
              <a:t>- Let at pakke</a:t>
            </a:r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5991840" y="5389046"/>
            <a:ext cx="2430720" cy="9317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1639" tIns="58421" rIns="81639" bIns="40820">
            <a:prstTxWarp prst="textNoShape">
              <a:avLst/>
            </a:prstTxWarp>
          </a:bodyPr>
          <a:lstStyle/>
          <a:p>
            <a:pPr>
              <a:tabLst>
                <a:tab pos="656650" algn="l"/>
                <a:tab pos="1313299" algn="l"/>
                <a:tab pos="1969949" algn="l"/>
              </a:tabLst>
            </a:pPr>
            <a:r>
              <a:rPr lang="da-DK" sz="2000" b="1" dirty="0">
                <a:solidFill>
                  <a:srgbClr val="000000"/>
                </a:solidFill>
              </a:rPr>
              <a:t>Sensor</a:t>
            </a:r>
          </a:p>
          <a:p>
            <a:pPr>
              <a:tabLst>
                <a:tab pos="656650" algn="l"/>
                <a:tab pos="1313299" algn="l"/>
                <a:tab pos="1969949" algn="l"/>
              </a:tabLst>
            </a:pPr>
            <a:r>
              <a:rPr lang="da-DK" sz="2000" dirty="0">
                <a:solidFill>
                  <a:srgbClr val="000000"/>
                </a:solidFill>
              </a:rPr>
              <a:t>- måler pres og stød</a:t>
            </a:r>
          </a:p>
          <a:p>
            <a:pPr>
              <a:tabLst>
                <a:tab pos="656650" algn="l"/>
                <a:tab pos="1313299" algn="l"/>
                <a:tab pos="1969949" algn="l"/>
              </a:tabLst>
            </a:pPr>
            <a:r>
              <a:rPr lang="da-DK" sz="2000" dirty="0">
                <a:solidFill>
                  <a:srgbClr val="000000"/>
                </a:solidFill>
              </a:rPr>
              <a:t>- sender data</a:t>
            </a:r>
          </a:p>
        </p:txBody>
      </p:sp>
      <p:sp>
        <p:nvSpPr>
          <p:cNvPr id="21510" name="Line 5"/>
          <p:cNvSpPr>
            <a:spLocks noChangeShapeType="1"/>
          </p:cNvSpPr>
          <p:nvPr/>
        </p:nvSpPr>
        <p:spPr bwMode="auto">
          <a:xfrm>
            <a:off x="2285280" y="2285521"/>
            <a:ext cx="979200" cy="81656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21511" name="Line 6"/>
          <p:cNvSpPr>
            <a:spLocks noChangeShapeType="1"/>
          </p:cNvSpPr>
          <p:nvPr/>
        </p:nvSpPr>
        <p:spPr bwMode="auto">
          <a:xfrm flipH="1" flipV="1">
            <a:off x="4570560" y="3591737"/>
            <a:ext cx="1308960" cy="179874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da-DK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8160" cy="106283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Koncept</a:t>
            </a: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001" y="2213513"/>
            <a:ext cx="4626720" cy="3273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485281" y="1468955"/>
            <a:ext cx="1431360" cy="9317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1639" tIns="58421" rIns="81639" bIns="40820">
            <a:prstTxWarp prst="textNoShape">
              <a:avLst/>
            </a:prstTxWarp>
          </a:bodyPr>
          <a:lstStyle/>
          <a:p>
            <a:pPr>
              <a:tabLst>
                <a:tab pos="656650" algn="l"/>
                <a:tab pos="1313299" algn="l"/>
              </a:tabLst>
            </a:pPr>
            <a:r>
              <a:rPr lang="da-DK" sz="2000" b="1" dirty="0">
                <a:solidFill>
                  <a:srgbClr val="000000"/>
                </a:solidFill>
              </a:rPr>
              <a:t>Base</a:t>
            </a:r>
          </a:p>
          <a:p>
            <a:pPr>
              <a:tabLst>
                <a:tab pos="656650" algn="l"/>
                <a:tab pos="1313299" algn="l"/>
              </a:tabLst>
            </a:pPr>
            <a:r>
              <a:rPr lang="da-DK" sz="2000" dirty="0">
                <a:solidFill>
                  <a:srgbClr val="000000"/>
                </a:solidFill>
              </a:rPr>
              <a:t>- Elektronik</a:t>
            </a:r>
          </a:p>
          <a:p>
            <a:pPr>
              <a:tabLst>
                <a:tab pos="656650" algn="l"/>
                <a:tab pos="1313299" algn="l"/>
              </a:tabLst>
            </a:pPr>
            <a:r>
              <a:rPr lang="da-DK" sz="2000" dirty="0">
                <a:solidFill>
                  <a:srgbClr val="000000"/>
                </a:solidFill>
              </a:rPr>
              <a:t>- Batterier</a:t>
            </a:r>
          </a:p>
        </p:txBody>
      </p:sp>
      <p:sp>
        <p:nvSpPr>
          <p:cNvPr id="23557" name="Line 4"/>
          <p:cNvSpPr>
            <a:spLocks noChangeShapeType="1"/>
          </p:cNvSpPr>
          <p:nvPr/>
        </p:nvSpPr>
        <p:spPr bwMode="auto">
          <a:xfrm>
            <a:off x="2286720" y="2285521"/>
            <a:ext cx="979200" cy="81656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23558" name="Text Box 5"/>
          <p:cNvSpPr txBox="1">
            <a:spLocks noChangeArrowheads="1"/>
          </p:cNvSpPr>
          <p:nvPr/>
        </p:nvSpPr>
        <p:spPr bwMode="auto">
          <a:xfrm>
            <a:off x="5991841" y="5389046"/>
            <a:ext cx="2023200" cy="1215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1639" tIns="58421" rIns="81639" bIns="40820">
            <a:prstTxWarp prst="textNoShape">
              <a:avLst/>
            </a:prstTxWarp>
          </a:bodyPr>
          <a:lstStyle/>
          <a:p>
            <a:pPr>
              <a:tabLst>
                <a:tab pos="656650" algn="l"/>
                <a:tab pos="1313299" algn="l"/>
                <a:tab pos="1969949" algn="l"/>
              </a:tabLst>
            </a:pPr>
            <a:r>
              <a:rPr lang="da-DK" sz="2000" b="1" dirty="0">
                <a:solidFill>
                  <a:srgbClr val="000000"/>
                </a:solidFill>
              </a:rPr>
              <a:t>Indstilling</a:t>
            </a:r>
          </a:p>
          <a:p>
            <a:pPr>
              <a:tabLst>
                <a:tab pos="656650" algn="l"/>
                <a:tab pos="1313299" algn="l"/>
                <a:tab pos="1969949" algn="l"/>
              </a:tabLst>
            </a:pPr>
            <a:r>
              <a:rPr lang="da-DK" sz="2000" dirty="0">
                <a:solidFill>
                  <a:srgbClr val="000000"/>
                </a:solidFill>
              </a:rPr>
              <a:t>- vælg leg</a:t>
            </a:r>
          </a:p>
          <a:p>
            <a:pPr>
              <a:tabLst>
                <a:tab pos="656650" algn="l"/>
                <a:tab pos="1313299" algn="l"/>
                <a:tab pos="1969949" algn="l"/>
              </a:tabLst>
            </a:pPr>
            <a:r>
              <a:rPr lang="da-DK" sz="2000" dirty="0">
                <a:solidFill>
                  <a:srgbClr val="000000"/>
                </a:solidFill>
              </a:rPr>
              <a:t>- indstil </a:t>
            </a:r>
            <a:r>
              <a:rPr lang="da-DK" sz="2000" dirty="0" err="1">
                <a:solidFill>
                  <a:srgbClr val="000000"/>
                </a:solidFill>
              </a:rPr>
              <a:t>sværhed</a:t>
            </a:r>
            <a:endParaRPr lang="da-DK" sz="2000" dirty="0">
              <a:solidFill>
                <a:srgbClr val="000000"/>
              </a:solidFill>
            </a:endParaRPr>
          </a:p>
          <a:p>
            <a:pPr>
              <a:tabLst>
                <a:tab pos="656650" algn="l"/>
                <a:tab pos="1313299" algn="l"/>
                <a:tab pos="1969949" algn="l"/>
              </a:tabLst>
            </a:pPr>
            <a:r>
              <a:rPr lang="da-DK" sz="2000" dirty="0">
                <a:solidFill>
                  <a:srgbClr val="000000"/>
                </a:solidFill>
              </a:rPr>
              <a:t>- bruger </a:t>
            </a:r>
            <a:r>
              <a:rPr lang="da-DK" sz="2000" dirty="0" err="1">
                <a:solidFill>
                  <a:srgbClr val="000000"/>
                </a:solidFill>
              </a:rPr>
              <a:t>login</a:t>
            </a:r>
            <a:endParaRPr lang="da-DK" sz="2000" dirty="0">
              <a:solidFill>
                <a:srgbClr val="000000"/>
              </a:solidFill>
            </a:endParaRPr>
          </a:p>
        </p:txBody>
      </p:sp>
      <p:sp>
        <p:nvSpPr>
          <p:cNvPr id="23559" name="Line 6"/>
          <p:cNvSpPr>
            <a:spLocks noChangeShapeType="1"/>
          </p:cNvSpPr>
          <p:nvPr/>
        </p:nvSpPr>
        <p:spPr bwMode="auto">
          <a:xfrm flipH="1" flipV="1">
            <a:off x="4570560" y="3591737"/>
            <a:ext cx="1308960" cy="179874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da-DK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8160" cy="106283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Flow</a:t>
            </a: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6481" y="1604329"/>
            <a:ext cx="8228160" cy="4444307"/>
          </a:xfrm>
        </p:spPr>
        <p:txBody>
          <a:bodyPr/>
          <a:lstStyle/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Vælg øvelse/leg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Mas den, slå den og træd på den alt efter øvelsestype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Du får respons i lyd og lys</a:t>
            </a:r>
          </a:p>
          <a:p>
            <a:pPr marL="783372" lvl="1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”</a:t>
            </a:r>
            <a:r>
              <a:rPr lang="da-DK" dirty="0" err="1"/>
              <a:t>Auch</a:t>
            </a:r>
            <a:r>
              <a:rPr lang="da-DK" dirty="0"/>
              <a:t>! Har du ikke mere i dig, tøsedreng!”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Måske kan den vise billeder på din </a:t>
            </a:r>
            <a:r>
              <a:rPr lang="da-DK" dirty="0" err="1"/>
              <a:t>TV-skærm</a:t>
            </a:r>
            <a:endParaRPr lang="da-DK" dirty="0"/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Din præstation bliver </a:t>
            </a:r>
            <a:r>
              <a:rPr lang="da-DK" dirty="0" err="1"/>
              <a:t>uploadet</a:t>
            </a:r>
            <a:endParaRPr lang="da-DK" dirty="0"/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Følg din udvikling og konkurrer med andre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3921" y="2514504"/>
            <a:ext cx="2878560" cy="311072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39041" y="2737728"/>
            <a:ext cx="3088800" cy="30891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4480" y="2621075"/>
            <a:ext cx="3225600" cy="322593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7653" name="Rectangle 4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8160" cy="106283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Øvelser</a:t>
            </a:r>
          </a:p>
        </p:txBody>
      </p:sp>
      <p:sp>
        <p:nvSpPr>
          <p:cNvPr id="27654" name="Text Box 5"/>
          <p:cNvSpPr txBox="1">
            <a:spLocks noChangeArrowheads="1"/>
          </p:cNvSpPr>
          <p:nvPr/>
        </p:nvSpPr>
        <p:spPr bwMode="auto">
          <a:xfrm>
            <a:off x="5558400" y="3429000"/>
            <a:ext cx="809280" cy="1317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1639" tIns="117625" rIns="81639" bIns="40820">
            <a:prstTxWarp prst="textNoShape">
              <a:avLst/>
            </a:prstTxWarp>
          </a:bodyPr>
          <a:lstStyle/>
          <a:p>
            <a:pPr>
              <a:tabLst>
                <a:tab pos="656650" algn="l"/>
              </a:tabLst>
            </a:pPr>
            <a:r>
              <a:rPr lang="da-DK" sz="8700" dirty="0">
                <a:solidFill>
                  <a:srgbClr val="000000"/>
                </a:solidFill>
              </a:rPr>
              <a:t>+</a:t>
            </a:r>
          </a:p>
        </p:txBody>
      </p:sp>
      <p:sp>
        <p:nvSpPr>
          <p:cNvPr id="27655" name="Text Box 6"/>
          <p:cNvSpPr txBox="1">
            <a:spLocks noChangeArrowheads="1"/>
          </p:cNvSpPr>
          <p:nvPr/>
        </p:nvSpPr>
        <p:spPr bwMode="auto">
          <a:xfrm>
            <a:off x="5558400" y="3429000"/>
            <a:ext cx="809280" cy="1317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1639" tIns="117625" rIns="81639" bIns="40820">
            <a:prstTxWarp prst="textNoShape">
              <a:avLst/>
            </a:prstTxWarp>
          </a:bodyPr>
          <a:lstStyle/>
          <a:p>
            <a:pPr>
              <a:tabLst>
                <a:tab pos="656650" algn="l"/>
              </a:tabLst>
            </a:pPr>
            <a:r>
              <a:rPr lang="da-DK" sz="8700" dirty="0">
                <a:solidFill>
                  <a:srgbClr val="000000"/>
                </a:solidFill>
              </a:rPr>
              <a:t>+</a:t>
            </a:r>
          </a:p>
        </p:txBody>
      </p:sp>
      <p:sp>
        <p:nvSpPr>
          <p:cNvPr id="27656" name="Text Box 7"/>
          <p:cNvSpPr txBox="1">
            <a:spLocks noChangeArrowheads="1"/>
          </p:cNvSpPr>
          <p:nvPr/>
        </p:nvSpPr>
        <p:spPr bwMode="auto">
          <a:xfrm>
            <a:off x="2547361" y="3429000"/>
            <a:ext cx="809280" cy="1317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1639" tIns="117625" rIns="81639" bIns="40820">
            <a:prstTxWarp prst="textNoShape">
              <a:avLst/>
            </a:prstTxWarp>
          </a:bodyPr>
          <a:lstStyle/>
          <a:p>
            <a:pPr>
              <a:tabLst>
                <a:tab pos="656650" algn="l"/>
              </a:tabLst>
            </a:pPr>
            <a:r>
              <a:rPr lang="da-DK" sz="8700" dirty="0">
                <a:solidFill>
                  <a:srgbClr val="000000"/>
                </a:solidFill>
              </a:rPr>
              <a:t>+</a:t>
            </a:r>
          </a:p>
        </p:txBody>
      </p:sp>
      <p:sp>
        <p:nvSpPr>
          <p:cNvPr id="27657" name="Text Box 8"/>
          <p:cNvSpPr txBox="1">
            <a:spLocks noChangeArrowheads="1"/>
          </p:cNvSpPr>
          <p:nvPr/>
        </p:nvSpPr>
        <p:spPr bwMode="auto">
          <a:xfrm>
            <a:off x="1143360" y="2024853"/>
            <a:ext cx="613440" cy="3139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1639" tIns="55221" rIns="81639" bIns="40820">
            <a:prstTxWarp prst="textNoShape">
              <a:avLst/>
            </a:prstTxWarp>
          </a:bodyPr>
          <a:lstStyle/>
          <a:p>
            <a:r>
              <a:rPr lang="da-DK" b="1">
                <a:solidFill>
                  <a:srgbClr val="000000"/>
                </a:solidFill>
              </a:rPr>
              <a:t>Step</a:t>
            </a:r>
          </a:p>
        </p:txBody>
      </p:sp>
      <p:sp>
        <p:nvSpPr>
          <p:cNvPr id="27658" name="Text Box 9"/>
          <p:cNvSpPr txBox="1">
            <a:spLocks noChangeArrowheads="1"/>
          </p:cNvSpPr>
          <p:nvPr/>
        </p:nvSpPr>
        <p:spPr bwMode="auto">
          <a:xfrm>
            <a:off x="7053120" y="2024853"/>
            <a:ext cx="1005120" cy="3139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1639" tIns="55221" rIns="81639" bIns="40820">
            <a:prstTxWarp prst="textNoShape">
              <a:avLst/>
            </a:prstTxWarp>
          </a:bodyPr>
          <a:lstStyle/>
          <a:p>
            <a:pPr algn="ctr">
              <a:tabLst>
                <a:tab pos="656650" algn="l"/>
              </a:tabLst>
            </a:pPr>
            <a:r>
              <a:rPr lang="da-DK" b="1" dirty="0" err="1">
                <a:solidFill>
                  <a:srgbClr val="000000"/>
                </a:solidFill>
              </a:rPr>
              <a:t>Squeeze</a:t>
            </a:r>
            <a:endParaRPr lang="da-DK" b="1" dirty="0">
              <a:solidFill>
                <a:srgbClr val="000000"/>
              </a:solidFill>
            </a:endParaRPr>
          </a:p>
        </p:txBody>
      </p:sp>
      <p:sp>
        <p:nvSpPr>
          <p:cNvPr id="27659" name="Text Box 10"/>
          <p:cNvSpPr txBox="1">
            <a:spLocks noChangeArrowheads="1"/>
          </p:cNvSpPr>
          <p:nvPr/>
        </p:nvSpPr>
        <p:spPr bwMode="auto">
          <a:xfrm>
            <a:off x="4152960" y="2024853"/>
            <a:ext cx="555840" cy="31395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1639" tIns="55221" rIns="81639" bIns="40820">
            <a:prstTxWarp prst="textNoShape">
              <a:avLst/>
            </a:prstTxWarp>
          </a:bodyPr>
          <a:lstStyle/>
          <a:p>
            <a:r>
              <a:rPr lang="da-DK" b="1">
                <a:solidFill>
                  <a:srgbClr val="000000"/>
                </a:solidFill>
              </a:rPr>
              <a:t>Box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A2BD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Id</a:t>
            </a:r>
            <a:r>
              <a:rPr lang="da-DK" dirty="0" smtClean="0"/>
              <a:t>éer på skitseplan</a:t>
            </a:r>
            <a:endParaRPr lang="da-DK" dirty="0"/>
          </a:p>
        </p:txBody>
      </p:sp>
      <p:sp>
        <p:nvSpPr>
          <p:cNvPr id="8" name="Undertitel 7"/>
          <p:cNvSpPr>
            <a:spLocks noGrp="1"/>
          </p:cNvSpPr>
          <p:nvPr>
            <p:ph idx="1"/>
          </p:nvPr>
        </p:nvSpPr>
        <p:spPr>
          <a:xfrm>
            <a:off x="457200" y="2333921"/>
            <a:ext cx="8229600" cy="2846658"/>
          </a:xfrm>
        </p:spPr>
        <p:txBody>
          <a:bodyPr/>
          <a:lstStyle/>
          <a:p>
            <a:pPr>
              <a:buNone/>
            </a:pPr>
            <a:r>
              <a:rPr lang="da-DK" dirty="0" smtClean="0"/>
              <a:t>    På de følgende 18 sider er der id</a:t>
            </a:r>
            <a:r>
              <a:rPr lang="da-DK" dirty="0" smtClean="0"/>
              <a:t>éer, hvoraf kun nogle af dem er blevet udfoldet til præsentationer senere hen. Nogle er kun beskrevet med et par ord, mens andre er foldet mere ud.</a:t>
            </a:r>
            <a:endParaRPr lang="da-DK" dirty="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273629"/>
            <a:ext cx="8228160" cy="1144921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Look and </a:t>
            </a:r>
            <a:r>
              <a:rPr lang="da-DK" dirty="0" err="1"/>
              <a:t>feel</a:t>
            </a:r>
            <a:endParaRPr lang="da-DK" dirty="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6481" y="1604329"/>
            <a:ext cx="8228160" cy="4444307"/>
          </a:xfrm>
        </p:spPr>
        <p:txBody>
          <a:bodyPr/>
          <a:lstStyle/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Sort </a:t>
            </a:r>
            <a:r>
              <a:rPr lang="da-DK" dirty="0" err="1"/>
              <a:t>dækgummi</a:t>
            </a:r>
            <a:endParaRPr lang="da-DK" dirty="0"/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Dækmønster/gribe overflade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Solid og holdbar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Let at pakke ned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Ser ikke tøset ud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da-DK" dirty="0"/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Sponsoreret af Goodyear?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8160" cy="106283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Brugerhistorie - 1</a:t>
            </a: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6481" y="1604329"/>
            <a:ext cx="8228160" cy="4444307"/>
          </a:xfrm>
        </p:spPr>
        <p:txBody>
          <a:bodyPr/>
          <a:lstStyle/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Min vognmand og forsikringsselskab har givet os en </a:t>
            </a:r>
            <a:r>
              <a:rPr lang="da-DK" dirty="0" err="1"/>
              <a:t>Fun-Tire</a:t>
            </a:r>
            <a:r>
              <a:rPr lang="da-DK" dirty="0"/>
              <a:t> hver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Den har hjemme i min øverste køje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Når jeg har tid tager jeg den frem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Afhængigt af vejret bruger jeg den inde eller ude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da-DK" dirty="0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8160" cy="106283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Brugerhistorie - 2</a:t>
            </a: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6481" y="1604329"/>
            <a:ext cx="8228160" cy="4444307"/>
          </a:xfrm>
        </p:spPr>
        <p:txBody>
          <a:bodyPr/>
          <a:lstStyle/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Jeg vælger øvelser afhængigt af humør og situation:</a:t>
            </a:r>
          </a:p>
          <a:p>
            <a:pPr marL="783372" lvl="1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Jogging eller step for at få pulsen op og træne venepumper</a:t>
            </a:r>
          </a:p>
          <a:p>
            <a:pPr marL="783372" lvl="1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Boksning – så kan man også komme af med vreden over de andre trafikanter</a:t>
            </a:r>
          </a:p>
          <a:p>
            <a:pPr marL="783372" lvl="1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Mave- og </a:t>
            </a:r>
            <a:r>
              <a:rPr lang="da-DK" dirty="0" err="1"/>
              <a:t>rygøvelser</a:t>
            </a:r>
            <a:r>
              <a:rPr lang="da-DK" dirty="0"/>
              <a:t> 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Jeg kan også bruge den til strækøvelser når jeg er stiv efter 5 timer i </a:t>
            </a:r>
            <a:r>
              <a:rPr lang="da-DK" dirty="0" err="1"/>
              <a:t>føresædet</a:t>
            </a:r>
            <a:endParaRPr lang="da-DK" dirty="0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2800" y="1468955"/>
            <a:ext cx="5935680" cy="392729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8160" cy="106283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Brugerhistorie - 3</a:t>
            </a: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6481" y="1604328"/>
            <a:ext cx="8228160" cy="4758260"/>
          </a:xfrm>
        </p:spPr>
        <p:txBody>
          <a:bodyPr/>
          <a:lstStyle/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Med det samme kan jeg se hvor meget energi jeg har brugt og hvor langt jeg har igen i forhold til mit daglige mål.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Det hele omregnes også til point som indgår i min Sund Vej bonusordning.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Inden jeg går i seng bipper maskinen og jeg får at vide at min kollega har tæsket sig til en ny rekord i boksning.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Skal jeg lige prøve at få rekorden tilbage?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da-DK" dirty="0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8160" cy="106283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Samarbejdspartnere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6481" y="1604329"/>
            <a:ext cx="8228160" cy="4532156"/>
          </a:xfrm>
        </p:spPr>
        <p:txBody>
          <a:bodyPr/>
          <a:lstStyle/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Udvikling:</a:t>
            </a:r>
          </a:p>
          <a:p>
            <a:pPr marL="783372" lvl="1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DTU, Interaktionsdesignere, spiludviklingsfirma</a:t>
            </a:r>
          </a:p>
          <a:p>
            <a:pPr marL="783372" lvl="1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 err="1"/>
              <a:t>Tress</a:t>
            </a:r>
            <a:r>
              <a:rPr lang="da-DK" dirty="0"/>
              <a:t>, </a:t>
            </a:r>
            <a:r>
              <a:rPr lang="da-DK" dirty="0" err="1"/>
              <a:t>Trial</a:t>
            </a:r>
            <a:endParaRPr lang="da-DK" dirty="0"/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 err="1"/>
              <a:t>Financiering</a:t>
            </a:r>
            <a:r>
              <a:rPr lang="da-DK" dirty="0"/>
              <a:t>:</a:t>
            </a:r>
          </a:p>
          <a:p>
            <a:pPr marL="783372" lvl="1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Forskning og statspuljer</a:t>
            </a:r>
          </a:p>
          <a:p>
            <a:pPr marL="783372" lvl="1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Kommercielle producenter</a:t>
            </a:r>
          </a:p>
          <a:p>
            <a:pPr marL="391686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 Implementering</a:t>
            </a:r>
          </a:p>
          <a:p>
            <a:pPr marL="783372" lvl="1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Vognmænd, Forsikringsselskaber</a:t>
            </a:r>
          </a:p>
          <a:p>
            <a:pPr marL="783372" lvl="1" indent="-293764"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da-DK" dirty="0"/>
              <a:t>Statspuljer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a-DK" smtClean="0"/>
              <a:t>Slogans</a:t>
            </a:r>
          </a:p>
        </p:txBody>
      </p:sp>
      <p:sp>
        <p:nvSpPr>
          <p:cNvPr id="41987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/>
            <a:r>
              <a:rPr lang="da-DK" smtClean="0"/>
              <a:t>Retire, or Fun-Tire!</a:t>
            </a:r>
          </a:p>
          <a:p>
            <a:pPr eaLnBrk="1"/>
            <a:endParaRPr lang="da-DK" smtClean="0"/>
          </a:p>
          <a:p>
            <a:pPr eaLnBrk="1"/>
            <a:r>
              <a:rPr lang="da-DK" smtClean="0"/>
              <a:t>It’s never been funnier to get tired!</a:t>
            </a:r>
          </a:p>
          <a:p>
            <a:pPr eaLnBrk="1"/>
            <a:endParaRPr lang="da-DK" smtClean="0"/>
          </a:p>
          <a:p>
            <a:pPr eaLnBrk="1"/>
            <a:r>
              <a:rPr lang="da-DK" smtClean="0"/>
              <a:t>Fun-Tire dækker alle dine træningsbehov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A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672042" y="256043"/>
            <a:ext cx="7808492" cy="1145662"/>
          </a:xfrm>
          <a:prstGeom prst="rect">
            <a:avLst/>
          </a:prstGeom>
          <a:ln/>
        </p:spPr>
        <p:txBody>
          <a:bodyPr wrap="square" lIns="0" tIns="0" rIns="0" bIns="0"/>
          <a:lstStyle/>
          <a:p>
            <a:r>
              <a:rPr lang="en-US" smtClean="0">
                <a:solidFill>
                  <a:srgbClr val="FFFFFF"/>
                </a:solidFill>
              </a:rPr>
              <a:t>GPS – Den sikre sunde vej</a:t>
            </a:r>
          </a:p>
        </p:txBody>
      </p:sp>
      <p:sp>
        <p:nvSpPr>
          <p:cNvPr id="4" name="subTitle 1"/>
          <p:cNvSpPr>
            <a:spLocks noGrp="1"/>
          </p:cNvSpPr>
          <p:nvPr>
            <p:ph type="subTitle" idx="1"/>
          </p:nvPr>
        </p:nvSpPr>
        <p:spPr>
          <a:xfrm>
            <a:off x="839519" y="1355182"/>
            <a:ext cx="7957726" cy="4479446"/>
          </a:xfrm>
          <a:prstGeom prst="rect">
            <a:avLst/>
          </a:prstGeom>
          <a:ln/>
        </p:spPr>
        <p:txBody>
          <a:bodyPr wrap="square" lIns="0" tIns="0" rIns="0" bIns="0">
            <a:normAutofit/>
          </a:bodyPr>
          <a:lstStyle/>
          <a:p>
            <a:pPr lvl="1"/>
            <a:r>
              <a:rPr lang="en-US" sz="4900" b="1" dirty="0" smtClean="0">
                <a:solidFill>
                  <a:srgbClr val="FFFF00"/>
                </a:solidFill>
                <a:latin typeface="Thorndale" charset="0"/>
              </a:rPr>
              <a:t>G</a:t>
            </a:r>
            <a:r>
              <a:rPr lang="da-DK" dirty="0" err="1" smtClean="0"/>
              <a:t>eotracking</a:t>
            </a:r>
            <a:endParaRPr lang="da-DK" dirty="0" smtClean="0"/>
          </a:p>
          <a:p>
            <a:pPr lvl="1"/>
            <a:endParaRPr lang="da-DK" sz="1000" dirty="0" smtClean="0"/>
          </a:p>
          <a:p>
            <a:pPr lvl="1"/>
            <a:endParaRPr lang="da-DK" sz="1000" dirty="0" smtClean="0"/>
          </a:p>
          <a:p>
            <a:pPr lvl="1"/>
            <a:endParaRPr lang="da-DK" sz="1000" dirty="0" smtClean="0"/>
          </a:p>
          <a:p>
            <a:pPr lvl="1"/>
            <a:r>
              <a:rPr lang="da-DK" b="1" dirty="0" smtClean="0"/>
              <a:t>				</a:t>
            </a:r>
            <a:r>
              <a:rPr lang="da-DK" sz="4900" b="1" dirty="0" smtClean="0">
                <a:solidFill>
                  <a:srgbClr val="FFFF00"/>
                </a:solidFill>
                <a:latin typeface="Thorndale" charset="0"/>
              </a:rPr>
              <a:t>P</a:t>
            </a:r>
            <a:r>
              <a:rPr lang="da-DK" b="1" dirty="0" smtClean="0"/>
              <a:t>å</a:t>
            </a:r>
          </a:p>
          <a:p>
            <a:pPr lvl="1"/>
            <a:endParaRPr lang="da-DK" sz="1000" b="1" dirty="0" smtClean="0"/>
          </a:p>
          <a:p>
            <a:pPr lvl="1"/>
            <a:endParaRPr lang="da-DK" sz="1000" b="1" dirty="0" smtClean="0"/>
          </a:p>
          <a:p>
            <a:pPr lvl="1"/>
            <a:endParaRPr lang="da-DK" sz="1000" b="1" dirty="0" smtClean="0"/>
          </a:p>
          <a:p>
            <a:pPr lvl="1"/>
            <a:endParaRPr lang="da-DK" sz="1000" b="1" dirty="0" smtClean="0"/>
          </a:p>
          <a:p>
            <a:pPr lvl="1"/>
            <a:r>
              <a:rPr lang="da-DK" sz="1000" dirty="0" smtClean="0"/>
              <a:t>						</a:t>
            </a:r>
            <a:r>
              <a:rPr lang="da-DK" sz="4900" b="1" dirty="0" smtClean="0">
                <a:solidFill>
                  <a:srgbClr val="FFFF00"/>
                </a:solidFill>
                <a:latin typeface="Thorndale" charset="0"/>
              </a:rPr>
              <a:t>S</a:t>
            </a:r>
            <a:r>
              <a:rPr lang="da-DK" b="1" dirty="0" smtClean="0"/>
              <a:t>und vej</a:t>
            </a:r>
            <a:endParaRPr lang="da-DK" sz="1000" b="1" dirty="0" smtClean="0"/>
          </a:p>
          <a:p>
            <a:pPr marL="195914" indent="-195914"/>
            <a:endParaRPr lang="en-US" sz="4900" b="1" dirty="0" smtClean="0">
              <a:solidFill>
                <a:srgbClr val="FFFF00"/>
              </a:solidFill>
              <a:latin typeface="Thorndale" charset="0"/>
            </a:endParaRPr>
          </a:p>
        </p:txBody>
      </p:sp>
      <p:pic>
        <p:nvPicPr>
          <p:cNvPr id="5" name="Placeholder 3" descr="100000000000015E0000015E5E52F7B5.png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395410" y="3428999"/>
            <a:ext cx="2725070" cy="2725356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ceholder 3" descr="100000000000025C000001C45F120F11.png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1567446" y="1485311"/>
            <a:ext cx="6367748" cy="4765862"/>
          </a:xfrm>
          <a:prstGeom prst="rect">
            <a:avLst/>
          </a:prstGeom>
          <a:ln>
            <a:noFill/>
          </a:ln>
        </p:spPr>
      </p:pic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72042" y="256043"/>
            <a:ext cx="7808492" cy="1376884"/>
          </a:xfrm>
          <a:prstGeom prst="rect">
            <a:avLst/>
          </a:prstGeom>
          <a:ln/>
        </p:spPr>
        <p:txBody>
          <a:bodyPr wrap="square" lIns="0" tIns="0" rIns="0" bIns="0"/>
          <a:lstStyle/>
          <a:p>
            <a:r>
              <a:rPr lang="en-US" smtClean="0"/>
              <a:t>Connecting</a:t>
            </a:r>
          </a:p>
        </p:txBody>
      </p:sp>
      <p:pic>
        <p:nvPicPr>
          <p:cNvPr id="5" name="Placeholder 3" descr="100000000000015E00000122607E6E62.png"/>
          <p:cNvPicPr>
            <a:picLocks noGrp="1" noChangeAspect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1" y="1469635"/>
            <a:ext cx="1796031" cy="1488250"/>
          </a:xfrm>
          <a:prstGeom prst="rect">
            <a:avLst/>
          </a:prstGeom>
          <a:ln>
            <a:noFill/>
          </a:ln>
        </p:spPr>
      </p:pic>
      <p:pic>
        <p:nvPicPr>
          <p:cNvPr id="6" name="Placeholder 3" descr="10000000000000C8000000960CC54208.png"/>
          <p:cNvPicPr>
            <a:picLocks noGrp="1" noChangeAspect="1"/>
          </p:cNvPicPr>
          <p:nvPr>
            <p:ph idx="4294967295"/>
          </p:nvPr>
        </p:nvPicPr>
        <p:blipFill>
          <a:blip r:embed="rId5"/>
          <a:stretch>
            <a:fillRect/>
          </a:stretch>
        </p:blipFill>
        <p:spPr>
          <a:xfrm>
            <a:off x="6839615" y="3592440"/>
            <a:ext cx="2303492" cy="1727637"/>
          </a:xfrm>
          <a:prstGeom prst="rect">
            <a:avLst/>
          </a:prstGeom>
          <a:ln>
            <a:noFill/>
          </a:ln>
        </p:spPr>
      </p:pic>
      <p:pic>
        <p:nvPicPr>
          <p:cNvPr id="7" name="Placeholder 3" descr="10000000000000B40000008768F136CE.png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2285858" y="4898782"/>
            <a:ext cx="2072947" cy="1554873"/>
          </a:xfrm>
          <a:prstGeom prst="rect">
            <a:avLst/>
          </a:prstGeom>
          <a:ln>
            <a:noFill/>
          </a:ln>
        </p:spPr>
      </p:pic>
      <p:pic>
        <p:nvPicPr>
          <p:cNvPr id="8" name="Placeholder 3" descr="10000000000000FA000000EFFE84D56A.png"/>
          <p:cNvPicPr>
            <a:picLocks noGrp="1" noChangeAspect="1"/>
          </p:cNvPicPr>
          <p:nvPr>
            <p:ph idx="4294967295"/>
          </p:nvPr>
        </p:nvPicPr>
        <p:blipFill>
          <a:blip r:embed="rId7"/>
          <a:stretch>
            <a:fillRect/>
          </a:stretch>
        </p:blipFill>
        <p:spPr>
          <a:xfrm>
            <a:off x="6263905" y="23188"/>
            <a:ext cx="2879202" cy="275278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672042" y="256043"/>
            <a:ext cx="7808492" cy="1145662"/>
          </a:xfrm>
          <a:prstGeom prst="rect">
            <a:avLst/>
          </a:prstGeom>
          <a:ln/>
        </p:spPr>
        <p:txBody>
          <a:bodyPr wrap="square" lIns="0" tIns="0" rIns="0" bIns="0"/>
          <a:lstStyle/>
          <a:p>
            <a:r>
              <a:rPr lang="en-US" smtClean="0"/>
              <a:t>Historien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72042" y="1780870"/>
            <a:ext cx="7957726" cy="4670499"/>
          </a:xfrm>
          <a:prstGeom prst="rect">
            <a:avLst/>
          </a:prstGeom>
          <a:ln/>
        </p:spPr>
        <p:txBody>
          <a:bodyPr wrap="square" lIns="0" tIns="0" rIns="0" bIns="0"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Med </a:t>
            </a:r>
            <a:r>
              <a:rPr lang="en-US" dirty="0" err="1" smtClean="0"/>
              <a:t>endestationen</a:t>
            </a:r>
            <a:r>
              <a:rPr lang="en-US" dirty="0" smtClean="0"/>
              <a:t> </a:t>
            </a:r>
            <a:r>
              <a:rPr lang="en-US" dirty="0" err="1" smtClean="0"/>
              <a:t>plottet</a:t>
            </a:r>
            <a:r>
              <a:rPr lang="en-US" dirty="0" smtClean="0"/>
              <a:t> </a:t>
            </a:r>
            <a:r>
              <a:rPr lang="en-US" dirty="0" err="1" smtClean="0"/>
              <a:t>ind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GPS'en</a:t>
            </a:r>
            <a:r>
              <a:rPr lang="en-US" dirty="0" smtClean="0"/>
              <a:t>, </a:t>
            </a:r>
            <a:r>
              <a:rPr lang="en-US" dirty="0" err="1" smtClean="0"/>
              <a:t>begynder</a:t>
            </a:r>
            <a:r>
              <a:rPr lang="en-US" dirty="0" smtClean="0"/>
              <a:t> </a:t>
            </a:r>
            <a:r>
              <a:rPr lang="en-US" dirty="0" err="1" smtClean="0"/>
              <a:t>jeg</a:t>
            </a:r>
            <a:r>
              <a:rPr lang="en-US" dirty="0" smtClean="0"/>
              <a:t> at </a:t>
            </a:r>
            <a:r>
              <a:rPr lang="en-US" dirty="0" err="1" smtClean="0"/>
              <a:t>planlægge</a:t>
            </a:r>
            <a:r>
              <a:rPr lang="en-US" dirty="0" smtClean="0"/>
              <a:t> </a:t>
            </a:r>
            <a:r>
              <a:rPr lang="en-US" dirty="0" err="1" smtClean="0"/>
              <a:t>dagens</a:t>
            </a:r>
            <a:r>
              <a:rPr lang="en-US" dirty="0" smtClean="0"/>
              <a:t> </a:t>
            </a:r>
            <a:r>
              <a:rPr lang="en-US" dirty="0" err="1" smtClean="0"/>
              <a:t>tur</a:t>
            </a:r>
            <a:r>
              <a:rPr lang="en-US" dirty="0" smtClean="0"/>
              <a:t>. I </a:t>
            </a:r>
            <a:r>
              <a:rPr lang="en-US" dirty="0" err="1" smtClean="0"/>
              <a:t>aften</a:t>
            </a:r>
            <a:r>
              <a:rPr lang="en-US" dirty="0" smtClean="0"/>
              <a:t> </a:t>
            </a:r>
            <a:r>
              <a:rPr lang="en-US" dirty="0" err="1" smtClean="0"/>
              <a:t>ved</a:t>
            </a:r>
            <a:r>
              <a:rPr lang="en-US" dirty="0" smtClean="0"/>
              <a:t> </a:t>
            </a:r>
            <a:r>
              <a:rPr lang="en-US" dirty="0" err="1" smtClean="0"/>
              <a:t>jeg</a:t>
            </a:r>
            <a:r>
              <a:rPr lang="en-US" dirty="0" smtClean="0"/>
              <a:t>, at </a:t>
            </a:r>
            <a:r>
              <a:rPr lang="en-US" dirty="0" err="1" smtClean="0"/>
              <a:t>der</a:t>
            </a:r>
            <a:r>
              <a:rPr lang="en-US" dirty="0" smtClean="0"/>
              <a:t> </a:t>
            </a:r>
            <a:r>
              <a:rPr lang="en-US" dirty="0" err="1" smtClean="0"/>
              <a:t>er</a:t>
            </a:r>
            <a:r>
              <a:rPr lang="en-US" dirty="0" smtClean="0"/>
              <a:t> </a:t>
            </a:r>
            <a:r>
              <a:rPr lang="en-US" dirty="0" err="1" smtClean="0"/>
              <a:t>luft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programmet</a:t>
            </a:r>
            <a:r>
              <a:rPr lang="en-US" dirty="0" smtClean="0"/>
              <a:t> </a:t>
            </a:r>
            <a:r>
              <a:rPr lang="en-US" dirty="0" err="1" smtClean="0"/>
              <a:t>til</a:t>
            </a:r>
            <a:r>
              <a:rPr lang="en-US" dirty="0" smtClean="0"/>
              <a:t> en </a:t>
            </a:r>
            <a:r>
              <a:rPr lang="en-US" dirty="0" err="1" smtClean="0"/>
              <a:t>halv</a:t>
            </a:r>
            <a:r>
              <a:rPr lang="en-US" dirty="0" smtClean="0"/>
              <a:t> times motion. </a:t>
            </a:r>
            <a:r>
              <a:rPr lang="en-US" dirty="0" err="1" smtClean="0"/>
              <a:t>Derfor</a:t>
            </a:r>
            <a:r>
              <a:rPr lang="en-US" dirty="0" smtClean="0"/>
              <a:t> </a:t>
            </a:r>
            <a:r>
              <a:rPr lang="en-US" dirty="0" err="1" smtClean="0"/>
              <a:t>forespørger</a:t>
            </a:r>
            <a:r>
              <a:rPr lang="en-US" dirty="0" smtClean="0"/>
              <a:t> </a:t>
            </a:r>
            <a:r>
              <a:rPr lang="en-US" dirty="0" err="1" smtClean="0"/>
              <a:t>jeg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GPS, </a:t>
            </a:r>
            <a:r>
              <a:rPr lang="en-US" dirty="0" err="1" smtClean="0"/>
              <a:t>hvorvidt</a:t>
            </a:r>
            <a:r>
              <a:rPr lang="en-US" dirty="0" smtClean="0"/>
              <a:t> </a:t>
            </a:r>
            <a:r>
              <a:rPr lang="en-US" dirty="0" err="1" smtClean="0"/>
              <a:t>der</a:t>
            </a:r>
            <a:r>
              <a:rPr lang="en-US" dirty="0" smtClean="0"/>
              <a:t> </a:t>
            </a:r>
            <a:r>
              <a:rPr lang="en-US" dirty="0" err="1" smtClean="0"/>
              <a:t>nogle</a:t>
            </a:r>
            <a:r>
              <a:rPr lang="en-US" dirty="0" smtClean="0"/>
              <a:t> </a:t>
            </a:r>
            <a:r>
              <a:rPr lang="en-US" dirty="0" err="1" smtClean="0"/>
              <a:t>der</a:t>
            </a:r>
            <a:r>
              <a:rPr lang="en-US" dirty="0" smtClean="0"/>
              <a:t> </a:t>
            </a:r>
            <a:r>
              <a:rPr lang="en-US" dirty="0" err="1" smtClean="0"/>
              <a:t>er</a:t>
            </a:r>
            <a:r>
              <a:rPr lang="en-US" dirty="0" smtClean="0"/>
              <a:t> </a:t>
            </a:r>
            <a:r>
              <a:rPr lang="en-US" dirty="0" err="1" smtClean="0"/>
              <a:t>klar</a:t>
            </a:r>
            <a:r>
              <a:rPr lang="en-US" dirty="0" smtClean="0"/>
              <a:t> </a:t>
            </a:r>
            <a:r>
              <a:rPr lang="en-US" dirty="0" err="1" smtClean="0"/>
              <a:t>på</a:t>
            </a:r>
            <a:r>
              <a:rPr lang="en-US" dirty="0" smtClean="0"/>
              <a:t> </a:t>
            </a:r>
            <a:r>
              <a:rPr lang="en-US" dirty="0" err="1" smtClean="0"/>
              <a:t>fodbold</a:t>
            </a:r>
            <a:r>
              <a:rPr lang="en-US" dirty="0" smtClean="0"/>
              <a:t>. </a:t>
            </a:r>
            <a:r>
              <a:rPr lang="en-US" dirty="0" err="1" smtClean="0"/>
              <a:t>Der</a:t>
            </a:r>
            <a:r>
              <a:rPr lang="en-US" dirty="0" smtClean="0"/>
              <a:t> </a:t>
            </a:r>
            <a:r>
              <a:rPr lang="en-US" dirty="0" err="1" smtClean="0"/>
              <a:t>går</a:t>
            </a:r>
            <a:r>
              <a:rPr lang="en-US" dirty="0" smtClean="0"/>
              <a:t> kun </a:t>
            </a:r>
            <a:r>
              <a:rPr lang="en-US" dirty="0" err="1" smtClean="0"/>
              <a:t>ganske</a:t>
            </a:r>
            <a:r>
              <a:rPr lang="en-US" dirty="0" smtClean="0"/>
              <a:t> </a:t>
            </a:r>
            <a:r>
              <a:rPr lang="en-US" dirty="0" err="1" smtClean="0"/>
              <a:t>få</a:t>
            </a:r>
            <a:r>
              <a:rPr lang="en-US" dirty="0" smtClean="0"/>
              <a:t> </a:t>
            </a:r>
            <a:r>
              <a:rPr lang="en-US" dirty="0" err="1" smtClean="0"/>
              <a:t>minutter</a:t>
            </a:r>
            <a:r>
              <a:rPr lang="en-US" dirty="0" smtClean="0"/>
              <a:t>, </a:t>
            </a:r>
            <a:r>
              <a:rPr lang="en-US" dirty="0" err="1" smtClean="0"/>
              <a:t>før</a:t>
            </a:r>
            <a:r>
              <a:rPr lang="en-US" dirty="0" smtClean="0"/>
              <a:t> vi </a:t>
            </a:r>
            <a:r>
              <a:rPr lang="en-US" dirty="0" err="1" smtClean="0"/>
              <a:t>er</a:t>
            </a:r>
            <a:r>
              <a:rPr lang="en-US" dirty="0" smtClean="0"/>
              <a:t> 6 </a:t>
            </a:r>
            <a:r>
              <a:rPr lang="en-US" dirty="0" err="1" smtClean="0"/>
              <a:t>personer</a:t>
            </a:r>
            <a:r>
              <a:rPr lang="en-US" dirty="0" smtClean="0"/>
              <a:t>, </a:t>
            </a:r>
            <a:r>
              <a:rPr lang="en-US" dirty="0" err="1" smtClean="0"/>
              <a:t>som</a:t>
            </a:r>
            <a:r>
              <a:rPr lang="en-US" dirty="0" smtClean="0"/>
              <a:t> </a:t>
            </a:r>
            <a:r>
              <a:rPr lang="en-US" dirty="0" err="1" smtClean="0"/>
              <a:t>aftaler</a:t>
            </a:r>
            <a:r>
              <a:rPr lang="en-US" dirty="0" smtClean="0"/>
              <a:t> at </a:t>
            </a:r>
            <a:r>
              <a:rPr lang="en-US" dirty="0" err="1" smtClean="0"/>
              <a:t>mødes</a:t>
            </a:r>
            <a:r>
              <a:rPr lang="en-US" dirty="0" smtClean="0"/>
              <a:t> </a:t>
            </a:r>
            <a:r>
              <a:rPr lang="en-US" dirty="0" err="1" smtClean="0"/>
              <a:t>på</a:t>
            </a:r>
            <a:r>
              <a:rPr lang="en-US" dirty="0" smtClean="0"/>
              <a:t> </a:t>
            </a:r>
            <a:r>
              <a:rPr lang="en-US" dirty="0" err="1" smtClean="0"/>
              <a:t>Sund</a:t>
            </a:r>
            <a:r>
              <a:rPr lang="en-US" dirty="0" smtClean="0"/>
              <a:t> </a:t>
            </a:r>
            <a:r>
              <a:rPr lang="en-US" dirty="0" err="1" smtClean="0"/>
              <a:t>Vej</a:t>
            </a:r>
            <a:r>
              <a:rPr lang="en-US" dirty="0" smtClean="0"/>
              <a:t> </a:t>
            </a:r>
            <a:r>
              <a:rPr lang="en-US" dirty="0" err="1" smtClean="0"/>
              <a:t>Padborg</a:t>
            </a:r>
            <a:r>
              <a:rPr lang="en-US" dirty="0" smtClean="0"/>
              <a:t>. </a:t>
            </a:r>
            <a:r>
              <a:rPr lang="en-US" dirty="0" err="1" smtClean="0"/>
              <a:t>Jeg</a:t>
            </a:r>
            <a:r>
              <a:rPr lang="en-US" dirty="0" smtClean="0"/>
              <a:t> </a:t>
            </a:r>
            <a:r>
              <a:rPr lang="en-US" dirty="0" err="1" smtClean="0"/>
              <a:t>begynder</a:t>
            </a:r>
            <a:r>
              <a:rPr lang="en-US" dirty="0" smtClean="0"/>
              <a:t> at </a:t>
            </a:r>
            <a:r>
              <a:rPr lang="en-US" dirty="0" err="1" smtClean="0"/>
              <a:t>tænke</a:t>
            </a:r>
            <a:r>
              <a:rPr lang="en-US" dirty="0" smtClean="0"/>
              <a:t> </a:t>
            </a:r>
            <a:r>
              <a:rPr lang="en-US" dirty="0" err="1" smtClean="0"/>
              <a:t>på</a:t>
            </a:r>
            <a:r>
              <a:rPr lang="en-US" dirty="0" smtClean="0"/>
              <a:t> </a:t>
            </a:r>
            <a:r>
              <a:rPr lang="en-US" dirty="0" err="1" smtClean="0"/>
              <a:t>dagens</a:t>
            </a:r>
            <a:r>
              <a:rPr lang="en-US" dirty="0" smtClean="0"/>
              <a:t> </a:t>
            </a:r>
            <a:r>
              <a:rPr lang="en-US" dirty="0" err="1" smtClean="0"/>
              <a:t>aftensmad</a:t>
            </a:r>
            <a:r>
              <a:rPr lang="en-US" dirty="0" smtClean="0"/>
              <a:t> </a:t>
            </a:r>
            <a:r>
              <a:rPr lang="en-US" dirty="0" err="1" smtClean="0"/>
              <a:t>og</a:t>
            </a:r>
            <a:r>
              <a:rPr lang="en-US" dirty="0" smtClean="0"/>
              <a:t> checker, </a:t>
            </a:r>
            <a:r>
              <a:rPr lang="en-US" dirty="0" err="1" smtClean="0"/>
              <a:t>hvilke</a:t>
            </a:r>
            <a:r>
              <a:rPr lang="en-US" dirty="0" smtClean="0"/>
              <a:t> </a:t>
            </a:r>
            <a:r>
              <a:rPr lang="en-US" dirty="0" err="1" smtClean="0"/>
              <a:t>Sund</a:t>
            </a:r>
            <a:r>
              <a:rPr lang="en-US" dirty="0" smtClean="0"/>
              <a:t> </a:t>
            </a:r>
            <a:r>
              <a:rPr lang="en-US" dirty="0" err="1" smtClean="0"/>
              <a:t>Vej</a:t>
            </a:r>
            <a:r>
              <a:rPr lang="en-US" dirty="0" smtClean="0"/>
              <a:t> </a:t>
            </a:r>
            <a:r>
              <a:rPr lang="en-US" dirty="0" err="1" smtClean="0"/>
              <a:t>steder</a:t>
            </a:r>
            <a:r>
              <a:rPr lang="en-US" dirty="0" smtClean="0"/>
              <a:t> </a:t>
            </a:r>
            <a:r>
              <a:rPr lang="en-US" dirty="0" err="1" smtClean="0"/>
              <a:t>på</a:t>
            </a:r>
            <a:r>
              <a:rPr lang="en-US" dirty="0" smtClean="0"/>
              <a:t> min </a:t>
            </a:r>
            <a:r>
              <a:rPr lang="en-US" dirty="0" err="1" smtClean="0"/>
              <a:t>rute</a:t>
            </a:r>
            <a:r>
              <a:rPr lang="en-US" dirty="0" smtClean="0"/>
              <a:t>, </a:t>
            </a:r>
            <a:r>
              <a:rPr lang="en-US" dirty="0" err="1" smtClean="0"/>
              <a:t>der</a:t>
            </a:r>
            <a:r>
              <a:rPr lang="en-US" dirty="0" smtClean="0"/>
              <a:t> </a:t>
            </a:r>
            <a:r>
              <a:rPr lang="en-US" dirty="0" err="1" smtClean="0"/>
              <a:t>har</a:t>
            </a:r>
            <a:r>
              <a:rPr lang="en-US" dirty="0" smtClean="0"/>
              <a:t> </a:t>
            </a:r>
            <a:r>
              <a:rPr lang="en-US" dirty="0" err="1" smtClean="0"/>
              <a:t>aftensmad</a:t>
            </a:r>
            <a:r>
              <a:rPr lang="en-US" dirty="0" smtClean="0"/>
              <a:t>. </a:t>
            </a:r>
            <a:r>
              <a:rPr lang="en-US" dirty="0" err="1" smtClean="0"/>
              <a:t>Jeg</a:t>
            </a:r>
            <a:r>
              <a:rPr lang="en-US" dirty="0" smtClean="0"/>
              <a:t> </a:t>
            </a:r>
            <a:r>
              <a:rPr lang="en-US" dirty="0" err="1" smtClean="0"/>
              <a:t>har</a:t>
            </a:r>
            <a:r>
              <a:rPr lang="en-US" dirty="0" smtClean="0"/>
              <a:t> 3 </a:t>
            </a:r>
            <a:r>
              <a:rPr lang="en-US" dirty="0" err="1" smtClean="0"/>
              <a:t>køretimer</a:t>
            </a:r>
            <a:r>
              <a:rPr lang="en-US" dirty="0" smtClean="0"/>
              <a:t> </a:t>
            </a:r>
            <a:r>
              <a:rPr lang="en-US" dirty="0" err="1" smtClean="0"/>
              <a:t>tilbage</a:t>
            </a:r>
            <a:r>
              <a:rPr lang="en-US" dirty="0" smtClean="0"/>
              <a:t> </a:t>
            </a:r>
            <a:r>
              <a:rPr lang="en-US" dirty="0" err="1" smtClean="0"/>
              <a:t>og</a:t>
            </a:r>
            <a:r>
              <a:rPr lang="en-US" dirty="0" smtClean="0"/>
              <a:t> </a:t>
            </a:r>
            <a:r>
              <a:rPr lang="en-US" dirty="0" err="1" smtClean="0"/>
              <a:t>vælger</a:t>
            </a:r>
            <a:r>
              <a:rPr lang="en-US" dirty="0" smtClean="0"/>
              <a:t> </a:t>
            </a:r>
            <a:r>
              <a:rPr lang="en-US" dirty="0" err="1" smtClean="0"/>
              <a:t>Sund</a:t>
            </a:r>
            <a:r>
              <a:rPr lang="en-US" dirty="0" smtClean="0"/>
              <a:t> </a:t>
            </a:r>
            <a:r>
              <a:rPr lang="en-US" dirty="0" err="1" smtClean="0"/>
              <a:t>Vej</a:t>
            </a:r>
            <a:r>
              <a:rPr lang="en-US" dirty="0" smtClean="0"/>
              <a:t> </a:t>
            </a:r>
            <a:r>
              <a:rPr lang="en-US" dirty="0" err="1" smtClean="0"/>
              <a:t>Vejle</a:t>
            </a:r>
            <a:r>
              <a:rPr lang="en-US" dirty="0" smtClean="0"/>
              <a:t>. En </a:t>
            </a:r>
            <a:r>
              <a:rPr lang="en-US" dirty="0" err="1" smtClean="0"/>
              <a:t>lille</a:t>
            </a:r>
            <a:r>
              <a:rPr lang="en-US" dirty="0" smtClean="0"/>
              <a:t> </a:t>
            </a:r>
            <a:r>
              <a:rPr lang="en-US" dirty="0" err="1" smtClean="0"/>
              <a:t>besked</a:t>
            </a:r>
            <a:r>
              <a:rPr lang="en-US" dirty="0" smtClean="0"/>
              <a:t> </a:t>
            </a:r>
            <a:r>
              <a:rPr lang="en-US" dirty="0" err="1" smtClean="0"/>
              <a:t>fortæller</a:t>
            </a:r>
            <a:r>
              <a:rPr lang="en-US" dirty="0" smtClean="0"/>
              <a:t> </a:t>
            </a:r>
            <a:r>
              <a:rPr lang="en-US" dirty="0" err="1" smtClean="0"/>
              <a:t>om</a:t>
            </a:r>
            <a:r>
              <a:rPr lang="en-US" dirty="0" smtClean="0"/>
              <a:t> </a:t>
            </a:r>
            <a:r>
              <a:rPr lang="en-US" dirty="0" err="1" smtClean="0"/>
              <a:t>dagens</a:t>
            </a:r>
            <a:r>
              <a:rPr lang="en-US" dirty="0" smtClean="0"/>
              <a:t> ret, </a:t>
            </a:r>
            <a:r>
              <a:rPr lang="en-US" dirty="0" err="1" smtClean="0"/>
              <a:t>som</a:t>
            </a:r>
            <a:r>
              <a:rPr lang="en-US" dirty="0" smtClean="0"/>
              <a:t> </a:t>
            </a:r>
            <a:r>
              <a:rPr lang="en-US" dirty="0" err="1" smtClean="0"/>
              <a:t>jeg</a:t>
            </a:r>
            <a:r>
              <a:rPr lang="en-US" dirty="0" smtClean="0"/>
              <a:t> </a:t>
            </a:r>
            <a:r>
              <a:rPr lang="en-US" dirty="0" err="1" smtClean="0"/>
              <a:t>bestiller</a:t>
            </a:r>
            <a:r>
              <a:rPr lang="en-US" dirty="0" smtClean="0"/>
              <a:t> </a:t>
            </a:r>
            <a:r>
              <a:rPr lang="en-US" dirty="0" err="1" smtClean="0"/>
              <a:t>til</a:t>
            </a:r>
            <a:r>
              <a:rPr lang="en-US" dirty="0" smtClean="0"/>
              <a:t> at </a:t>
            </a:r>
            <a:r>
              <a:rPr lang="en-US" dirty="0" err="1" smtClean="0"/>
              <a:t>stå</a:t>
            </a:r>
            <a:r>
              <a:rPr lang="en-US" dirty="0" smtClean="0"/>
              <a:t> </a:t>
            </a:r>
            <a:r>
              <a:rPr lang="en-US" dirty="0" err="1" smtClean="0"/>
              <a:t>klar</a:t>
            </a:r>
            <a:r>
              <a:rPr lang="en-US" dirty="0" smtClean="0"/>
              <a:t> </a:t>
            </a:r>
            <a:r>
              <a:rPr lang="en-US" dirty="0" err="1" smtClean="0"/>
              <a:t>kl</a:t>
            </a:r>
            <a:r>
              <a:rPr lang="en-US" dirty="0" smtClean="0"/>
              <a:t>. 19:20.</a:t>
            </a:r>
          </a:p>
        </p:txBody>
      </p:sp>
      <p:pic>
        <p:nvPicPr>
          <p:cNvPr id="5" name="Placeholder 3" descr="100000000000015E00000122607E6E62.png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6694300" y="0"/>
            <a:ext cx="1796031" cy="148825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Sund </a:t>
            </a:r>
            <a:r>
              <a:rPr lang="da-DK" dirty="0" smtClean="0"/>
              <a:t>tilvejebringelse (1/18)</a:t>
            </a:r>
            <a:endParaRPr lang="da-DK" dirty="0"/>
          </a:p>
        </p:txBody>
      </p:sp>
      <p:sp>
        <p:nvSpPr>
          <p:cNvPr id="8" name="Pladsholder til indhold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Ideen går ud på at tage udgangspunkt i transportbranchen selv - den sunde tilvejebringelse er sørget for af chaufførerne, der kommer med grise, grøntsager, etc. samt at madens tilvejebringelse er den, som er sund</a:t>
            </a:r>
          </a:p>
          <a:p>
            <a:r>
              <a:rPr lang="da-DK" dirty="0"/>
              <a:t>Ideen fungerer ved at gå stik i mod forventningen om chaufførers tilvejebringelse og </a:t>
            </a:r>
            <a:r>
              <a:rPr lang="da-DK" dirty="0" err="1"/>
              <a:t>prissættelse</a:t>
            </a:r>
            <a:r>
              <a:rPr lang="da-DK" dirty="0"/>
              <a:t> på vejen</a:t>
            </a:r>
            <a:r>
              <a:rPr lang="da-DK" dirty="0" smtClean="0"/>
              <a:t>.</a:t>
            </a:r>
            <a:endParaRPr lang="da-DK" dirty="0"/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2042" y="256043"/>
            <a:ext cx="7808492" cy="1145662"/>
          </a:xfrm>
          <a:prstGeom prst="rect">
            <a:avLst/>
          </a:prstGeom>
          <a:ln/>
        </p:spPr>
        <p:txBody>
          <a:bodyPr wrap="square" lIns="0" tIns="0" rIns="0" bIns="0"/>
          <a:lstStyle/>
          <a:p>
            <a:r>
              <a:rPr lang="en-US" smtClean="0"/>
              <a:t>Samarbejdspartnere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2042" y="1780871"/>
            <a:ext cx="7957726" cy="4479446"/>
          </a:xfrm>
          <a:prstGeom prst="rect">
            <a:avLst/>
          </a:prstGeom>
          <a:ln/>
        </p:spPr>
        <p:txBody>
          <a:bodyPr wrap="square" lIns="0" tIns="0" rIns="0" bIns="0"/>
          <a:lstStyle/>
          <a:p>
            <a:pPr marL="391826" indent="-293870"/>
            <a:r>
              <a:rPr lang="en-US" dirty="0" err="1" smtClean="0"/>
              <a:t>Sund</a:t>
            </a:r>
            <a:r>
              <a:rPr lang="en-US" dirty="0" smtClean="0"/>
              <a:t> </a:t>
            </a:r>
            <a:r>
              <a:rPr lang="en-US" dirty="0" err="1" smtClean="0"/>
              <a:t>Vej</a:t>
            </a:r>
            <a:r>
              <a:rPr lang="en-US" dirty="0" smtClean="0"/>
              <a:t> </a:t>
            </a:r>
            <a:r>
              <a:rPr lang="en-US" dirty="0" err="1" smtClean="0"/>
              <a:t>udsalgssteder</a:t>
            </a:r>
            <a:endParaRPr lang="en-US" dirty="0" smtClean="0"/>
          </a:p>
          <a:p>
            <a:pPr marL="391826" indent="-293870"/>
            <a:r>
              <a:rPr lang="en-US" dirty="0" smtClean="0"/>
              <a:t>GPS </a:t>
            </a:r>
            <a:r>
              <a:rPr lang="en-US" dirty="0" err="1" smtClean="0"/>
              <a:t>leverandører</a:t>
            </a:r>
            <a:endParaRPr lang="en-US" dirty="0" smtClean="0"/>
          </a:p>
          <a:p>
            <a:pPr marL="391826" indent="-293870"/>
            <a:endParaRPr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SurvivalKit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478124" y="0"/>
            <a:ext cx="970566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 descr="SurvivalKit (2)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561671" y="1"/>
            <a:ext cx="9705671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 descr="SurvivalKit (3)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634942" y="-242078"/>
            <a:ext cx="10526669" cy="743811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 descr="SurvivalKit (4)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250635" y="-4763"/>
            <a:ext cx="9851835" cy="696128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 descr="SurvivalKit (5)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682062" y="-372929"/>
            <a:ext cx="106934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 descr="SurvivalKit (6)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846182" y="-339079"/>
            <a:ext cx="106934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da-DK" smtClean="0"/>
              <a:t>Mellemmåltider</a:t>
            </a:r>
          </a:p>
        </p:txBody>
      </p:sp>
      <p:sp>
        <p:nvSpPr>
          <p:cNvPr id="13315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da-DK" smtClean="0"/>
              <a:t>SundVej</a:t>
            </a:r>
          </a:p>
          <a:p>
            <a:pPr eaLnBrk="1" hangingPunct="1"/>
            <a:r>
              <a:rPr lang="da-DK" smtClean="0"/>
              <a:t>Ideværksted, 20.-21. januar 2009</a:t>
            </a:r>
          </a:p>
        </p:txBody>
      </p:sp>
      <p:pic>
        <p:nvPicPr>
          <p:cNvPr id="13316" name="Picture 36" descr="logo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39113" y="0"/>
            <a:ext cx="1004887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a-DK" smtClean="0"/>
              <a:t>Skitser til mellemmåltider</a:t>
            </a:r>
          </a:p>
        </p:txBody>
      </p:sp>
      <p:pic>
        <p:nvPicPr>
          <p:cNvPr id="14339" name="Pladsholder til indhold 7" descr="_MG_3690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5500" r="-15500"/>
          <a:stretch>
            <a:fillRect/>
          </a:stretch>
        </p:blipFill>
        <p:spPr/>
      </p:pic>
      <p:sp>
        <p:nvSpPr>
          <p:cNvPr id="14340" name="Pladsholder til tekst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da-DK" smtClean="0"/>
              <a:t>Kriterier:</a:t>
            </a:r>
          </a:p>
          <a:p>
            <a:pPr eaLnBrk="1" hangingPunct="1">
              <a:buFontTx/>
              <a:buChar char="-"/>
            </a:pPr>
            <a:r>
              <a:rPr lang="da-DK" smtClean="0"/>
              <a:t>Skal kunne spises med én hånd</a:t>
            </a:r>
          </a:p>
          <a:p>
            <a:pPr eaLnBrk="1" hangingPunct="1">
              <a:buFontTx/>
              <a:buChar char="-"/>
            </a:pPr>
            <a:r>
              <a:rPr lang="da-DK" smtClean="0"/>
              <a:t>Må ikke svine i bilen</a:t>
            </a:r>
          </a:p>
          <a:p>
            <a:pPr eaLnBrk="1" hangingPunct="1">
              <a:buFontTx/>
              <a:buChar char="-"/>
            </a:pPr>
            <a:r>
              <a:rPr lang="da-DK" smtClean="0"/>
              <a:t>Skal være sundt og nærende, men max. 1000 kj. pr. Enhed</a:t>
            </a:r>
          </a:p>
          <a:p>
            <a:pPr eaLnBrk="1" hangingPunct="1">
              <a:buFontTx/>
              <a:buChar char="-"/>
            </a:pPr>
            <a:endParaRPr lang="da-DK" smtClean="0"/>
          </a:p>
          <a:p>
            <a:pPr eaLnBrk="1" hangingPunct="1"/>
            <a:r>
              <a:rPr lang="da-DK" smtClean="0"/>
              <a:t>Ekstra:</a:t>
            </a:r>
          </a:p>
          <a:p>
            <a:pPr eaLnBrk="1" hangingPunct="1">
              <a:buFontTx/>
              <a:buChar char="-"/>
            </a:pPr>
            <a:r>
              <a:rPr lang="da-DK" smtClean="0"/>
              <a:t>Mulighed for ”one-stop-shopping”, dvs. at købe flere mellemmåltider på én gang, som kan spises henover dagen</a:t>
            </a:r>
          </a:p>
          <a:p>
            <a:pPr eaLnBrk="1" hangingPunct="1">
              <a:buFontTx/>
              <a:buChar char="-"/>
            </a:pPr>
            <a:r>
              <a:rPr lang="da-DK" smtClean="0"/>
              <a:t>Chaufføren kan også vælge at dele mellemmåltidet ligesom en Bounty Bar med flere stykker i.</a:t>
            </a:r>
          </a:p>
          <a:p>
            <a:pPr eaLnBrk="1" hangingPunct="1">
              <a:buFontTx/>
              <a:buChar char="-"/>
            </a:pPr>
            <a:r>
              <a:rPr lang="da-DK" smtClean="0"/>
              <a:t> Må gerne smage lige godt kold som varm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22-filorejerolivenGKM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89363"/>
            <a:ext cx="2484438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9" descr="Indbagt ost i filodej med timian"/>
          <p:cNvPicPr>
            <a:picLocks noChangeAspect="1" noChangeArrowheads="1"/>
          </p:cNvPicPr>
          <p:nvPr/>
        </p:nvPicPr>
        <p:blipFill>
          <a:blip r:embed="rId3"/>
          <a:srcRect t="19968" b="15126"/>
          <a:stretch>
            <a:fillRect/>
          </a:stretch>
        </p:blipFill>
        <p:spPr bwMode="auto">
          <a:xfrm>
            <a:off x="3779838" y="1052513"/>
            <a:ext cx="302418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7" descr="UntitledScanned01kop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4438" y="3068638"/>
            <a:ext cx="3097212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9" descr="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8625" y="3573463"/>
            <a:ext cx="36353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31" descr="apple-tunamelt"/>
          <p:cNvPicPr>
            <a:picLocks noChangeAspect="1" noChangeArrowheads="1"/>
          </p:cNvPicPr>
          <p:nvPr/>
        </p:nvPicPr>
        <p:blipFill>
          <a:blip r:embed="rId6"/>
          <a:srcRect l="10968" t="7982" r="11021" b="8466"/>
          <a:stretch>
            <a:fillRect/>
          </a:stretch>
        </p:blipFill>
        <p:spPr bwMode="auto">
          <a:xfrm>
            <a:off x="6732588" y="1052513"/>
            <a:ext cx="2411412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33" descr="bounty_bar_bitten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052513"/>
            <a:ext cx="3779838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Text Box 34"/>
          <p:cNvSpPr txBox="1">
            <a:spLocks noChangeArrowheads="1"/>
          </p:cNvSpPr>
          <p:nvPr/>
        </p:nvSpPr>
        <p:spPr bwMode="auto">
          <a:xfrm>
            <a:off x="2916238" y="188913"/>
            <a:ext cx="32400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da-DK" sz="3600">
                <a:solidFill>
                  <a:srgbClr val="564E5E"/>
                </a:solidFill>
                <a:latin typeface="Verdana" charset="0"/>
              </a:rPr>
              <a:t>”Rullemarie”</a:t>
            </a:r>
          </a:p>
        </p:txBody>
      </p:sp>
      <p:sp>
        <p:nvSpPr>
          <p:cNvPr id="15369" name="Text Box 35"/>
          <p:cNvSpPr txBox="1">
            <a:spLocks noChangeArrowheads="1"/>
          </p:cNvSpPr>
          <p:nvPr/>
        </p:nvSpPr>
        <p:spPr bwMode="auto">
          <a:xfrm>
            <a:off x="6154738" y="6583363"/>
            <a:ext cx="29892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da-DK" sz="1200">
                <a:solidFill>
                  <a:srgbClr val="000000"/>
                </a:solidFill>
                <a:latin typeface="Verdana" charset="0"/>
              </a:rPr>
              <a:t>Kabine-mellemmåltider-med-1-hånd</a:t>
            </a:r>
          </a:p>
        </p:txBody>
      </p:sp>
      <p:pic>
        <p:nvPicPr>
          <p:cNvPr id="15370" name="Picture 36" descr="logo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139113" y="0"/>
            <a:ext cx="1004887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Rullerugbrød (2/18) 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Laves </a:t>
            </a:r>
            <a:r>
              <a:rPr lang="da-DK" dirty="0" err="1"/>
              <a:t>on</a:t>
            </a:r>
            <a:r>
              <a:rPr lang="da-DK" dirty="0"/>
              <a:t> the spot</a:t>
            </a:r>
            <a:r>
              <a:rPr lang="da-DK" dirty="0" smtClean="0"/>
              <a:t> </a:t>
            </a:r>
            <a:endParaRPr lang="da-DK" dirty="0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323850" y="692150"/>
            <a:ext cx="8569325" cy="577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da-DK" b="1">
                <a:solidFill>
                  <a:srgbClr val="000000"/>
                </a:solidFill>
                <a:latin typeface="Verdana" charset="0"/>
              </a:rPr>
              <a:t>Slogan:</a:t>
            </a:r>
            <a:r>
              <a:rPr lang="da-DK">
                <a:solidFill>
                  <a:srgbClr val="000000"/>
                </a:solidFill>
                <a:latin typeface="Verdana" charset="0"/>
              </a:rPr>
              <a:t> ”Mad til Tiden – Kør længere på literen” 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da-DK" b="1">
                <a:solidFill>
                  <a:srgbClr val="000000"/>
                </a:solidFill>
                <a:latin typeface="Verdana" charset="0"/>
              </a:rPr>
              <a:t>Essens/funktion:</a:t>
            </a:r>
            <a:r>
              <a:rPr lang="da-DK">
                <a:solidFill>
                  <a:srgbClr val="000000"/>
                </a:solidFill>
                <a:latin typeface="Verdana" charset="0"/>
              </a:rPr>
              <a:t> Situationsflexibelt mellemmåltid, 1-stop-shopping til hele dagen. Rullemarie er en ”1 til 3” løsning til f.eks. Kl. 10, kl. 15, kl. 20. Mere smag i sund mad. Rugbaseret brød med forskelligt indhold: tun, leverpostej, mv.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da-DK" b="1">
                <a:solidFill>
                  <a:srgbClr val="000000"/>
                </a:solidFill>
                <a:latin typeface="Verdana" charset="0"/>
              </a:rPr>
              <a:t>Chaufførens hverdag/historie:</a:t>
            </a:r>
            <a:r>
              <a:rPr lang="da-DK">
                <a:solidFill>
                  <a:srgbClr val="000000"/>
                </a:solidFill>
                <a:latin typeface="Verdana" charset="0"/>
              </a:rPr>
              <a:t> 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da-DK">
                <a:solidFill>
                  <a:srgbClr val="000000"/>
                </a:solidFill>
                <a:latin typeface="Verdana" charset="0"/>
              </a:rPr>
              <a:t>07.30 Flemming står op og spiser morgenmad hjemme, starter lastbilen og kommer ved 10-tiden forbi en SundVej SuperTankeren og køber en Rullemarie som kan spises over hele dagen. Den opbevares i køleskabet bag sædet. Hvis Flemming får lyst, kan den opvarmes i hans microovn. Den er lige god kold som varm – og med en hånd.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da-DK" b="1">
                <a:solidFill>
                  <a:srgbClr val="000000"/>
                </a:solidFill>
                <a:latin typeface="Verdana" charset="0"/>
              </a:rPr>
              <a:t>Hvem involveres:</a:t>
            </a:r>
            <a:r>
              <a:rPr lang="da-DK">
                <a:solidFill>
                  <a:srgbClr val="000000"/>
                </a:solidFill>
                <a:latin typeface="Verdana" charset="0"/>
              </a:rPr>
              <a:t> f.eks. Schulstad, Tulip, Rahbek/Royal Greenland, Mejerier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da-DK" b="1">
                <a:solidFill>
                  <a:srgbClr val="000000"/>
                </a:solidFill>
                <a:latin typeface="Verdana" charset="0"/>
              </a:rPr>
              <a:t>Konkurrenter:</a:t>
            </a:r>
            <a:r>
              <a:rPr lang="da-DK">
                <a:solidFill>
                  <a:srgbClr val="000000"/>
                </a:solidFill>
                <a:latin typeface="Verdana" charset="0"/>
              </a:rPr>
              <a:t> Fransk hotdog, wraps, sandwich, slik, pølser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da-DK" b="1">
                <a:solidFill>
                  <a:srgbClr val="000000"/>
                </a:solidFill>
                <a:latin typeface="Verdana" charset="0"/>
              </a:rPr>
              <a:t>Emballage-idéer:</a:t>
            </a:r>
            <a:r>
              <a:rPr lang="da-DK">
                <a:solidFill>
                  <a:srgbClr val="000000"/>
                </a:solidFill>
                <a:latin typeface="Verdana" charset="0"/>
              </a:rPr>
              <a:t> ”Bounty-koncept”/3-delt emballage, kan adskilles i enkeltdele evt. knæk, let at åbne, ½ gennemsigtig emballage 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da-DK">
              <a:solidFill>
                <a:srgbClr val="000000"/>
              </a:solidFill>
              <a:latin typeface="Verdana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FC_Cylinder_41702_lg"/>
          <p:cNvPicPr>
            <a:picLocks noChangeAspect="1" noChangeArrowheads="1"/>
          </p:cNvPicPr>
          <p:nvPr/>
        </p:nvPicPr>
        <p:blipFill>
          <a:blip r:embed="rId2"/>
          <a:srcRect l="20949" t="14024" r="21750" b="14714"/>
          <a:stretch>
            <a:fillRect/>
          </a:stretch>
        </p:blipFill>
        <p:spPr bwMode="auto">
          <a:xfrm>
            <a:off x="827088" y="1700213"/>
            <a:ext cx="2479675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9" descr="groenfrugt_5kg_200"/>
          <p:cNvPicPr>
            <a:picLocks noChangeAspect="1" noChangeArrowheads="1"/>
          </p:cNvPicPr>
          <p:nvPr/>
        </p:nvPicPr>
        <p:blipFill>
          <a:blip r:embed="rId3"/>
          <a:srcRect t="23541"/>
          <a:stretch>
            <a:fillRect/>
          </a:stretch>
        </p:blipFill>
        <p:spPr bwMode="auto">
          <a:xfrm>
            <a:off x="3203575" y="836613"/>
            <a:ext cx="3384550" cy="258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11" descr="H14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3284538"/>
            <a:ext cx="28797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5" descr="appelsinjuic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24525" y="3141663"/>
            <a:ext cx="21605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 Box 16"/>
          <p:cNvSpPr txBox="1">
            <a:spLocks noChangeArrowheads="1"/>
          </p:cNvSpPr>
          <p:nvPr/>
        </p:nvSpPr>
        <p:spPr bwMode="auto">
          <a:xfrm>
            <a:off x="3203575" y="260350"/>
            <a:ext cx="25923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da-DK" sz="3600">
                <a:solidFill>
                  <a:srgbClr val="564E5E"/>
                </a:solidFill>
                <a:latin typeface="Verdana" charset="0"/>
              </a:rPr>
              <a:t>”Cylinder”</a:t>
            </a:r>
          </a:p>
        </p:txBody>
      </p:sp>
      <p:pic>
        <p:nvPicPr>
          <p:cNvPr id="17415" name="Picture 18" descr="display_fil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19250" y="4365625"/>
            <a:ext cx="9429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9"/>
          <p:cNvSpPr txBox="1">
            <a:spLocks noChangeArrowheads="1"/>
          </p:cNvSpPr>
          <p:nvPr/>
        </p:nvSpPr>
        <p:spPr bwMode="auto">
          <a:xfrm>
            <a:off x="6154738" y="6583363"/>
            <a:ext cx="29892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da-DK" sz="1200">
                <a:solidFill>
                  <a:srgbClr val="000000"/>
                </a:solidFill>
                <a:latin typeface="Verdana" charset="0"/>
              </a:rPr>
              <a:t>Kabine-mellemmåltider-med-1-hånd</a:t>
            </a:r>
          </a:p>
        </p:txBody>
      </p:sp>
      <p:pic>
        <p:nvPicPr>
          <p:cNvPr id="17417" name="Picture 20" descr="logo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061325" y="0"/>
            <a:ext cx="1082675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250825" y="836613"/>
            <a:ext cx="8642350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da-DK" b="1">
                <a:solidFill>
                  <a:srgbClr val="000000"/>
                </a:solidFill>
                <a:latin typeface="Verdana" charset="0"/>
              </a:rPr>
              <a:t>Slogan:</a:t>
            </a:r>
            <a:r>
              <a:rPr lang="da-DK">
                <a:solidFill>
                  <a:srgbClr val="000000"/>
                </a:solidFill>
                <a:latin typeface="Verdana" charset="0"/>
              </a:rPr>
              <a:t> ”Frisk på Farten”, ”Rank Ryg frem for Store Maver”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a-DK">
              <a:solidFill>
                <a:srgbClr val="000000"/>
              </a:solidFill>
              <a:latin typeface="Verdana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da-DK" b="1">
                <a:solidFill>
                  <a:srgbClr val="000000"/>
                </a:solidFill>
                <a:latin typeface="Verdana" charset="0"/>
              </a:rPr>
              <a:t>Essens/funktion:</a:t>
            </a:r>
            <a:r>
              <a:rPr lang="da-DK">
                <a:solidFill>
                  <a:srgbClr val="000000"/>
                </a:solidFill>
                <a:latin typeface="Verdana" charset="0"/>
              </a:rPr>
              <a:t> Progressiv udgave med dialog og service fra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da-DK">
                <a:solidFill>
                  <a:srgbClr val="000000"/>
                </a:solidFill>
                <a:latin typeface="Verdana" charset="0"/>
              </a:rPr>
              <a:t>SuperTankeren, Hverken saft eller smoothie, skal have tyggestruktur så der opnås større mæthedsfornemmelse. Vigtigt at det er grøntsager med frugt, årstidsvarierende. Ingen lugt af friture…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a-DK">
              <a:solidFill>
                <a:srgbClr val="000000"/>
              </a:solidFill>
              <a:latin typeface="Verdana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da-DK" b="1">
                <a:solidFill>
                  <a:srgbClr val="000000"/>
                </a:solidFill>
                <a:latin typeface="Verdana" charset="0"/>
              </a:rPr>
              <a:t>Chaufførens hverdag/historie:</a:t>
            </a:r>
            <a:r>
              <a:rPr lang="da-DK">
                <a:solidFill>
                  <a:srgbClr val="000000"/>
                </a:solidFill>
                <a:latin typeface="Verdana" charset="0"/>
              </a:rPr>
              <a:t> Ikke for mæt, ikke for sulten, men jeg fortjener. Jeg kan ikke altid bestikkes med en fransk hotdog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a-DK">
              <a:solidFill>
                <a:srgbClr val="000000"/>
              </a:solidFill>
              <a:latin typeface="Verdana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da-DK" b="1">
                <a:solidFill>
                  <a:srgbClr val="000000"/>
                </a:solidFill>
                <a:latin typeface="Verdana" charset="0"/>
              </a:rPr>
              <a:t>Hvem involveres:</a:t>
            </a:r>
            <a:r>
              <a:rPr lang="da-DK">
                <a:solidFill>
                  <a:srgbClr val="000000"/>
                </a:solidFill>
                <a:latin typeface="Verdana" charset="0"/>
              </a:rPr>
              <a:t> Årstiderne ind i kabinen (imageløfter)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a-DK">
              <a:solidFill>
                <a:srgbClr val="000000"/>
              </a:solidFill>
              <a:latin typeface="Verdana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da-DK" b="1">
                <a:solidFill>
                  <a:srgbClr val="000000"/>
                </a:solidFill>
                <a:latin typeface="Verdana" charset="0"/>
              </a:rPr>
              <a:t>Konkurrenter:</a:t>
            </a:r>
            <a:r>
              <a:rPr lang="da-DK">
                <a:solidFill>
                  <a:srgbClr val="000000"/>
                </a:solidFill>
                <a:latin typeface="Verdana" charset="0"/>
              </a:rPr>
              <a:t> Få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a-DK">
              <a:solidFill>
                <a:srgbClr val="000000"/>
              </a:solidFill>
              <a:latin typeface="Verdana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da-DK" b="1">
                <a:solidFill>
                  <a:srgbClr val="000000"/>
                </a:solidFill>
                <a:latin typeface="Verdana" charset="0"/>
              </a:rPr>
              <a:t>Emballage-idéer:</a:t>
            </a:r>
            <a:r>
              <a:rPr lang="da-DK">
                <a:solidFill>
                  <a:srgbClr val="000000"/>
                </a:solidFill>
                <a:latin typeface="Verdana" charset="0"/>
              </a:rPr>
              <a:t> Cylinder som passer til en kopholder, gennemsigtig, eller evt. refill a´la´ slush ice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da-DK">
              <a:solidFill>
                <a:srgbClr val="000000"/>
              </a:solidFill>
              <a:latin typeface="Verdana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A2BD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>
                <a:solidFill>
                  <a:schemeClr val="tx1"/>
                </a:solidFill>
              </a:rPr>
              <a:t>Præsentationer fra konceptvalideringsdagen</a:t>
            </a:r>
            <a:br>
              <a:rPr lang="da-DK" dirty="0" smtClean="0">
                <a:solidFill>
                  <a:schemeClr val="tx1"/>
                </a:solidFill>
              </a:rPr>
            </a:br>
            <a:r>
              <a:rPr lang="da-DK" dirty="0" smtClean="0">
                <a:solidFill>
                  <a:schemeClr val="tx1"/>
                </a:solidFill>
              </a:rPr>
              <a:t>26. juni 2009</a:t>
            </a:r>
            <a:endParaRPr lang="da-DK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 rIns="132080"/>
          <a:lstStyle/>
          <a:p>
            <a:pPr indent="0" eaLnBrk="1" hangingPunct="1"/>
            <a:r>
              <a:rPr lang="en-US"/>
              <a:t>Motionsgruppen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3276600"/>
            <a:ext cx="6400800" cy="3357563"/>
          </a:xfrm>
        </p:spPr>
        <p:txBody>
          <a:bodyPr rIns="132080">
            <a:normAutofit fontScale="92500" lnSpcReduction="20000"/>
          </a:bodyPr>
          <a:lstStyle/>
          <a:p>
            <a:pPr marL="39688" indent="0" algn="ctr" eaLnBrk="1" hangingPunct="1">
              <a:buFont typeface="Arial" pitchFamily="-109" charset="0"/>
              <a:buNone/>
            </a:pPr>
            <a:r>
              <a:rPr lang="en-US" sz="1600" dirty="0" err="1">
                <a:solidFill>
                  <a:srgbClr val="898989"/>
                </a:solidFill>
              </a:rPr>
              <a:t>Kresten</a:t>
            </a:r>
            <a:r>
              <a:rPr lang="en-US" sz="1600" dirty="0">
                <a:solidFill>
                  <a:srgbClr val="898989"/>
                </a:solidFill>
              </a:rPr>
              <a:t> </a:t>
            </a:r>
            <a:r>
              <a:rPr lang="en-US" sz="1600" dirty="0" err="1">
                <a:solidFill>
                  <a:srgbClr val="898989"/>
                </a:solidFill>
              </a:rPr>
              <a:t>Eriksen</a:t>
            </a:r>
            <a:r>
              <a:rPr lang="en-US" sz="1600" dirty="0">
                <a:solidFill>
                  <a:srgbClr val="898989"/>
                </a:solidFill>
              </a:rPr>
              <a:t> SPF</a:t>
            </a:r>
          </a:p>
          <a:p>
            <a:pPr marL="39688" indent="0" algn="ctr" eaLnBrk="1" hangingPunct="1">
              <a:buFont typeface="Arial" pitchFamily="-109" charset="0"/>
              <a:buNone/>
            </a:pPr>
            <a:r>
              <a:rPr lang="en-US" sz="1600" dirty="0" err="1">
                <a:solidFill>
                  <a:srgbClr val="898989"/>
                </a:solidFill>
              </a:rPr>
              <a:t>Carsten</a:t>
            </a:r>
            <a:r>
              <a:rPr lang="en-US" sz="1600" dirty="0">
                <a:solidFill>
                  <a:srgbClr val="898989"/>
                </a:solidFill>
              </a:rPr>
              <a:t> Nielsen, </a:t>
            </a:r>
            <a:r>
              <a:rPr lang="en-US" sz="1600" dirty="0" err="1">
                <a:solidFill>
                  <a:srgbClr val="898989"/>
                </a:solidFill>
              </a:rPr>
              <a:t>Støvring</a:t>
            </a:r>
            <a:r>
              <a:rPr lang="en-US" sz="1600" dirty="0">
                <a:solidFill>
                  <a:srgbClr val="898989"/>
                </a:solidFill>
              </a:rPr>
              <a:t> </a:t>
            </a:r>
            <a:r>
              <a:rPr lang="en-US" sz="1600" dirty="0" err="1">
                <a:solidFill>
                  <a:srgbClr val="898989"/>
                </a:solidFill>
              </a:rPr>
              <a:t>Fragttransport</a:t>
            </a:r>
            <a:endParaRPr lang="en-US" sz="1600" dirty="0">
              <a:solidFill>
                <a:srgbClr val="898989"/>
              </a:solidFill>
            </a:endParaRPr>
          </a:p>
          <a:p>
            <a:pPr marL="39688" indent="0" algn="ctr" eaLnBrk="1" hangingPunct="1">
              <a:buFont typeface="Arial" pitchFamily="-109" charset="0"/>
              <a:buNone/>
            </a:pPr>
            <a:r>
              <a:rPr lang="en-US" sz="1600" dirty="0" err="1">
                <a:solidFill>
                  <a:srgbClr val="898989"/>
                </a:solidFill>
              </a:rPr>
              <a:t>Flemming</a:t>
            </a:r>
            <a:r>
              <a:rPr lang="en-US" sz="1600" dirty="0">
                <a:solidFill>
                  <a:srgbClr val="898989"/>
                </a:solidFill>
              </a:rPr>
              <a:t> Madsen, </a:t>
            </a:r>
            <a:r>
              <a:rPr lang="en-US" sz="1600" dirty="0" err="1">
                <a:solidFill>
                  <a:srgbClr val="898989"/>
                </a:solidFill>
              </a:rPr>
              <a:t>Knud</a:t>
            </a:r>
            <a:r>
              <a:rPr lang="en-US" sz="1600" dirty="0">
                <a:solidFill>
                  <a:srgbClr val="898989"/>
                </a:solidFill>
              </a:rPr>
              <a:t> Jensen </a:t>
            </a:r>
            <a:r>
              <a:rPr lang="en-US" sz="1600" dirty="0" err="1">
                <a:solidFill>
                  <a:srgbClr val="898989"/>
                </a:solidFill>
              </a:rPr>
              <a:t>og</a:t>
            </a:r>
            <a:r>
              <a:rPr lang="en-US" sz="1600" dirty="0">
                <a:solidFill>
                  <a:srgbClr val="898989"/>
                </a:solidFill>
              </a:rPr>
              <a:t> </a:t>
            </a:r>
            <a:r>
              <a:rPr lang="en-US" sz="1600" dirty="0" err="1">
                <a:solidFill>
                  <a:srgbClr val="898989"/>
                </a:solidFill>
              </a:rPr>
              <a:t>Sønner</a:t>
            </a:r>
            <a:endParaRPr lang="en-US" sz="1600" dirty="0">
              <a:solidFill>
                <a:srgbClr val="898989"/>
              </a:solidFill>
            </a:endParaRPr>
          </a:p>
          <a:p>
            <a:pPr marL="39688" indent="0" algn="ctr" eaLnBrk="1" hangingPunct="1">
              <a:buFont typeface="Arial" pitchFamily="-109" charset="0"/>
              <a:buNone/>
            </a:pPr>
            <a:r>
              <a:rPr lang="en-US" sz="1600" dirty="0">
                <a:solidFill>
                  <a:srgbClr val="898989"/>
                </a:solidFill>
              </a:rPr>
              <a:t>Benny H. </a:t>
            </a:r>
            <a:r>
              <a:rPr lang="en-US" sz="1600" dirty="0" err="1">
                <a:solidFill>
                  <a:srgbClr val="898989"/>
                </a:solidFill>
              </a:rPr>
              <a:t>Sørensen</a:t>
            </a:r>
            <a:r>
              <a:rPr lang="en-US" sz="1600" dirty="0">
                <a:solidFill>
                  <a:srgbClr val="898989"/>
                </a:solidFill>
              </a:rPr>
              <a:t>, </a:t>
            </a:r>
            <a:r>
              <a:rPr lang="en-US" sz="1600" dirty="0" err="1">
                <a:solidFill>
                  <a:srgbClr val="898989"/>
                </a:solidFill>
              </a:rPr>
              <a:t>Vejdirektoratet</a:t>
            </a:r>
            <a:r>
              <a:rPr lang="en-US" sz="1600" dirty="0">
                <a:solidFill>
                  <a:srgbClr val="898989"/>
                </a:solidFill>
              </a:rPr>
              <a:t> </a:t>
            </a:r>
          </a:p>
          <a:p>
            <a:pPr marL="39688" indent="0" algn="ctr" eaLnBrk="1" hangingPunct="1">
              <a:buFont typeface="Arial" pitchFamily="-109" charset="0"/>
              <a:buNone/>
            </a:pPr>
            <a:r>
              <a:rPr lang="en-US" sz="1600" dirty="0" err="1">
                <a:solidFill>
                  <a:srgbClr val="898989"/>
                </a:solidFill>
              </a:rPr>
              <a:t>Jytte</a:t>
            </a:r>
            <a:r>
              <a:rPr lang="en-US" sz="1600" dirty="0">
                <a:solidFill>
                  <a:srgbClr val="898989"/>
                </a:solidFill>
              </a:rPr>
              <a:t> </a:t>
            </a:r>
            <a:r>
              <a:rPr lang="en-US" sz="1600" dirty="0" err="1">
                <a:solidFill>
                  <a:srgbClr val="898989"/>
                </a:solidFill>
              </a:rPr>
              <a:t>Ørum</a:t>
            </a:r>
            <a:r>
              <a:rPr lang="en-US" sz="1600" dirty="0">
                <a:solidFill>
                  <a:srgbClr val="898989"/>
                </a:solidFill>
              </a:rPr>
              <a:t> </a:t>
            </a:r>
            <a:r>
              <a:rPr lang="en-US" sz="1600" dirty="0" err="1">
                <a:solidFill>
                  <a:srgbClr val="898989"/>
                </a:solidFill>
              </a:rPr>
              <a:t>Nyrup</a:t>
            </a:r>
            <a:r>
              <a:rPr lang="en-US" sz="1600" dirty="0">
                <a:solidFill>
                  <a:srgbClr val="898989"/>
                </a:solidFill>
              </a:rPr>
              <a:t>, </a:t>
            </a:r>
            <a:r>
              <a:rPr lang="en-US" sz="1600" dirty="0" err="1">
                <a:solidFill>
                  <a:srgbClr val="898989"/>
                </a:solidFill>
              </a:rPr>
              <a:t>Vejdirektoratet</a:t>
            </a:r>
            <a:endParaRPr lang="en-US" sz="1600" dirty="0">
              <a:solidFill>
                <a:srgbClr val="898989"/>
              </a:solidFill>
            </a:endParaRPr>
          </a:p>
          <a:p>
            <a:pPr marL="39688" indent="0" algn="ctr" eaLnBrk="1" hangingPunct="1">
              <a:buFont typeface="Arial" pitchFamily="-109" charset="0"/>
              <a:buNone/>
            </a:pPr>
            <a:r>
              <a:rPr lang="en-US" sz="1600" dirty="0">
                <a:solidFill>
                  <a:srgbClr val="898989"/>
                </a:solidFill>
              </a:rPr>
              <a:t>Michael </a:t>
            </a:r>
            <a:r>
              <a:rPr lang="en-US" sz="1600" dirty="0" err="1">
                <a:solidFill>
                  <a:srgbClr val="898989"/>
                </a:solidFill>
              </a:rPr>
              <a:t>Egense</a:t>
            </a:r>
            <a:r>
              <a:rPr lang="en-US" sz="1600" dirty="0">
                <a:solidFill>
                  <a:srgbClr val="898989"/>
                </a:solidFill>
              </a:rPr>
              <a:t>, DHL Freight</a:t>
            </a:r>
          </a:p>
          <a:p>
            <a:pPr marL="39688" indent="0" algn="ctr" eaLnBrk="1" hangingPunct="1">
              <a:buFont typeface="Arial" pitchFamily="-109" charset="0"/>
              <a:buNone/>
            </a:pPr>
            <a:r>
              <a:rPr lang="en-US" sz="1600" dirty="0" err="1">
                <a:solidFill>
                  <a:srgbClr val="898989"/>
                </a:solidFill>
              </a:rPr>
              <a:t>Mette</a:t>
            </a:r>
            <a:r>
              <a:rPr lang="en-US" sz="1600" dirty="0">
                <a:solidFill>
                  <a:srgbClr val="898989"/>
                </a:solidFill>
              </a:rPr>
              <a:t> </a:t>
            </a:r>
            <a:r>
              <a:rPr lang="en-US" sz="1600" dirty="0" err="1">
                <a:solidFill>
                  <a:srgbClr val="898989"/>
                </a:solidFill>
              </a:rPr>
              <a:t>Kanstrup</a:t>
            </a:r>
            <a:r>
              <a:rPr lang="en-US" sz="1600" dirty="0">
                <a:solidFill>
                  <a:srgbClr val="898989"/>
                </a:solidFill>
              </a:rPr>
              <a:t>, </a:t>
            </a:r>
            <a:r>
              <a:rPr lang="en-US" sz="1600" dirty="0" err="1">
                <a:solidFill>
                  <a:srgbClr val="898989"/>
                </a:solidFill>
              </a:rPr>
              <a:t>Actice</a:t>
            </a:r>
            <a:r>
              <a:rPr lang="en-US" sz="1600" dirty="0">
                <a:solidFill>
                  <a:srgbClr val="898989"/>
                </a:solidFill>
              </a:rPr>
              <a:t> Institute</a:t>
            </a:r>
          </a:p>
          <a:p>
            <a:pPr marL="39688" indent="0" algn="ctr" eaLnBrk="1" hangingPunct="1">
              <a:buFont typeface="Arial" pitchFamily="-109" charset="0"/>
              <a:buNone/>
            </a:pPr>
            <a:r>
              <a:rPr lang="en-US" sz="1600" dirty="0" err="1">
                <a:solidFill>
                  <a:srgbClr val="898989"/>
                </a:solidFill>
              </a:rPr>
              <a:t>Lynge</a:t>
            </a:r>
            <a:r>
              <a:rPr lang="en-US" sz="1600" dirty="0">
                <a:solidFill>
                  <a:srgbClr val="898989"/>
                </a:solidFill>
              </a:rPr>
              <a:t> </a:t>
            </a:r>
            <a:r>
              <a:rPr lang="en-US" sz="1600" dirty="0" err="1">
                <a:solidFill>
                  <a:srgbClr val="898989"/>
                </a:solidFill>
              </a:rPr>
              <a:t>Kjeldsen</a:t>
            </a:r>
            <a:r>
              <a:rPr lang="en-US" sz="1600" dirty="0">
                <a:solidFill>
                  <a:srgbClr val="898989"/>
                </a:solidFill>
              </a:rPr>
              <a:t>, Tress</a:t>
            </a:r>
          </a:p>
          <a:p>
            <a:pPr marL="39688" indent="0" algn="ctr" eaLnBrk="1" hangingPunct="1">
              <a:buFont typeface="Arial" pitchFamily="-109" charset="0"/>
              <a:buNone/>
            </a:pPr>
            <a:r>
              <a:rPr lang="en-US" sz="1600" dirty="0">
                <a:solidFill>
                  <a:srgbClr val="898989"/>
                </a:solidFill>
              </a:rPr>
              <a:t>Magnus </a:t>
            </a:r>
            <a:r>
              <a:rPr lang="en-US" sz="1600" dirty="0" err="1">
                <a:solidFill>
                  <a:srgbClr val="898989"/>
                </a:solidFill>
              </a:rPr>
              <a:t>Køpke</a:t>
            </a:r>
            <a:r>
              <a:rPr lang="en-US" sz="1600" dirty="0">
                <a:solidFill>
                  <a:srgbClr val="898989"/>
                </a:solidFill>
              </a:rPr>
              <a:t>, TSU</a:t>
            </a:r>
          </a:p>
          <a:p>
            <a:pPr marL="39688" indent="0" algn="ctr" eaLnBrk="1" hangingPunct="1">
              <a:buFont typeface="Arial" pitchFamily="-109" charset="0"/>
              <a:buNone/>
            </a:pPr>
            <a:r>
              <a:rPr lang="en-US" sz="1600" dirty="0" err="1">
                <a:solidFill>
                  <a:srgbClr val="898989"/>
                </a:solidFill>
              </a:rPr>
              <a:t>Josefine</a:t>
            </a:r>
            <a:r>
              <a:rPr lang="en-US" sz="1600" dirty="0">
                <a:solidFill>
                  <a:srgbClr val="898989"/>
                </a:solidFill>
              </a:rPr>
              <a:t> Due, CLL</a:t>
            </a:r>
          </a:p>
          <a:p>
            <a:pPr marL="39688" indent="0" algn="ctr" eaLnBrk="1" hangingPunct="1">
              <a:buFont typeface="Arial" pitchFamily="-109" charset="0"/>
              <a:buNone/>
            </a:pPr>
            <a:r>
              <a:rPr lang="en-US" sz="1600" dirty="0" err="1">
                <a:solidFill>
                  <a:srgbClr val="898989"/>
                </a:solidFill>
              </a:rPr>
              <a:t>Lotte</a:t>
            </a:r>
            <a:r>
              <a:rPr lang="en-US" sz="1600" dirty="0">
                <a:solidFill>
                  <a:srgbClr val="898989"/>
                </a:solidFill>
              </a:rPr>
              <a:t> Krebs </a:t>
            </a:r>
            <a:r>
              <a:rPr lang="en-US" sz="1600" dirty="0" err="1">
                <a:solidFill>
                  <a:srgbClr val="898989"/>
                </a:solidFill>
              </a:rPr>
              <a:t>Midtbyens</a:t>
            </a:r>
            <a:r>
              <a:rPr lang="en-US" sz="1600" dirty="0">
                <a:solidFill>
                  <a:srgbClr val="898989"/>
                </a:solidFill>
              </a:rPr>
              <a:t> </a:t>
            </a:r>
            <a:r>
              <a:rPr lang="en-US" sz="1600" dirty="0" err="1">
                <a:solidFill>
                  <a:srgbClr val="898989"/>
                </a:solidFill>
              </a:rPr>
              <a:t>Fys</a:t>
            </a:r>
            <a:r>
              <a:rPr lang="en-US" sz="1600" dirty="0">
                <a:solidFill>
                  <a:srgbClr val="898989"/>
                </a:solidFill>
              </a:rPr>
              <a:t>., </a:t>
            </a:r>
            <a:r>
              <a:rPr lang="en-US" sz="1600" dirty="0" err="1">
                <a:solidFill>
                  <a:srgbClr val="898989"/>
                </a:solidFill>
              </a:rPr>
              <a:t>Holdkaptajn</a:t>
            </a:r>
            <a:endParaRPr lang="en-US" sz="1600" dirty="0">
              <a:solidFill>
                <a:srgbClr val="898989"/>
              </a:solidFill>
            </a:endParaRPr>
          </a:p>
        </p:txBody>
      </p:sp>
      <p:pic>
        <p:nvPicPr>
          <p:cNvPr id="3077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63" y="214313"/>
            <a:ext cx="24288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5">
            <a:hlinkClick r:id="rId4"/>
          </p:cNvPr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88" y="214313"/>
            <a:ext cx="18573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6">
            <a:hlinkClick r:id="rId6"/>
          </p:cNvPr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58063" y="214313"/>
            <a:ext cx="164306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7">
            <a:hlinkClick r:id="rId8"/>
          </p:cNvPr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14313"/>
            <a:ext cx="150018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8">
            <a:hlinkClick r:id="rId10"/>
          </p:cNvPr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86438" y="214313"/>
            <a:ext cx="15716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B77BF8-F54D-F74E-B82D-A79B4B20A27F}" type="slidenum">
              <a:rPr lang="en-US"/>
              <a:pPr/>
              <a:t>55</a:t>
            </a:fld>
            <a:endParaRPr lang="en-US"/>
          </a:p>
        </p:txBody>
      </p:sp>
      <p:pic>
        <p:nvPicPr>
          <p:cNvPr id="4099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 rIns="132080"/>
          <a:lstStyle/>
          <a:p>
            <a:pPr indent="0" eaLnBrk="1" hangingPunct="1"/>
            <a:r>
              <a:rPr lang="en-US"/>
              <a:t>Hvorfor sund vej?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rIns="132080"/>
          <a:lstStyle/>
          <a:p>
            <a:pPr eaLnBrk="1" hangingPunct="1"/>
            <a:r>
              <a:rPr lang="en-US"/>
              <a:t>Sundere chauffører er mere sikre i trafikken...</a:t>
            </a:r>
          </a:p>
          <a:p>
            <a:pPr eaLnBrk="1" hangingPunct="1"/>
            <a:r>
              <a:rPr lang="en-US"/>
              <a:t>...og de lever længere!</a:t>
            </a:r>
          </a:p>
        </p:txBody>
      </p:sp>
      <p:sp>
        <p:nvSpPr>
          <p:cNvPr id="4102" name="Text Box 4"/>
          <p:cNvSpPr txBox="1">
            <a:spLocks noChangeArrowheads="1"/>
          </p:cNvSpPr>
          <p:nvPr/>
        </p:nvSpPr>
        <p:spPr bwMode="auto">
          <a:xfrm>
            <a:off x="7491413" y="6399213"/>
            <a:ext cx="255587" cy="279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fld id="{37CF33D7-9B30-F244-B071-2FFEDBFA36D3}" type="slidenum">
              <a:rPr lang="en-US" sz="1200">
                <a:solidFill>
                  <a:srgbClr val="898989"/>
                </a:solidFill>
                <a:ea typeface="Calibri" pitchFamily="-109" charset="0"/>
                <a:cs typeface="Calibri" pitchFamily="-109" charset="0"/>
                <a:sym typeface="Calibri" pitchFamily="-109" charset="0"/>
              </a:rPr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en-US" sz="1200">
              <a:solidFill>
                <a:srgbClr val="898989"/>
              </a:solidFill>
              <a:ea typeface="Calibri" pitchFamily="-109" charset="0"/>
              <a:cs typeface="Calibri" pitchFamily="-109" charset="0"/>
              <a:sym typeface="Calibri" pitchFamily="-109" charset="0"/>
            </a:endParaRP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 rIns="132080"/>
          <a:lstStyle/>
          <a:p>
            <a:pPr indent="0" eaLnBrk="1" hangingPunct="1"/>
            <a:r>
              <a:rPr lang="en-US"/>
              <a:t>Chaufførernes særlige behov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88" y="1600200"/>
            <a:ext cx="8072437" cy="5257800"/>
          </a:xfrm>
        </p:spPr>
        <p:txBody>
          <a:bodyPr rIns="132080"/>
          <a:lstStyle/>
          <a:p>
            <a:pPr eaLnBrk="1" hangingPunct="1"/>
            <a:r>
              <a:rPr lang="en-US" sz="3100"/>
              <a:t>Lange arbejdsdage gør fritiden kostbar</a:t>
            </a:r>
          </a:p>
          <a:p>
            <a:pPr eaLnBrk="1" hangingPunct="1"/>
            <a:r>
              <a:rPr lang="en-US" sz="3100"/>
              <a:t>Motion i eller omkring lastbilen</a:t>
            </a:r>
          </a:p>
          <a:p>
            <a:pPr marL="782638" lvl="1" eaLnBrk="1" hangingPunct="1"/>
            <a:r>
              <a:rPr lang="en-US" sz="3100"/>
              <a:t>Privatliv/blufærdighed</a:t>
            </a:r>
          </a:p>
          <a:p>
            <a:pPr marL="782638" lvl="1" eaLnBrk="1" hangingPunct="1"/>
            <a:r>
              <a:rPr lang="en-US" sz="3100"/>
              <a:t>Sikkerhed</a:t>
            </a:r>
          </a:p>
          <a:p>
            <a:pPr eaLnBrk="1" hangingPunct="1"/>
            <a:r>
              <a:rPr lang="en-US" sz="3100"/>
              <a:t>Motion under  ”svedgrænsen”</a:t>
            </a:r>
          </a:p>
          <a:p>
            <a:pPr eaLnBrk="1" hangingPunct="1"/>
            <a:r>
              <a:rPr lang="en-US" sz="3100"/>
              <a:t>Motion i de køre/hviletidsbestemte pauser</a:t>
            </a: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 rIns="132080"/>
          <a:lstStyle/>
          <a:p>
            <a:pPr indent="0" eaLnBrk="1" hangingPunct="1"/>
            <a:r>
              <a:rPr lang="en-US"/>
              <a:t>Motionsanbefaling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25" y="1600200"/>
            <a:ext cx="8001000" cy="5257800"/>
          </a:xfrm>
        </p:spPr>
        <p:txBody>
          <a:bodyPr rIns="132080"/>
          <a:lstStyle/>
          <a:p>
            <a:pPr eaLnBrk="1" hangingPunct="1"/>
            <a:r>
              <a:rPr lang="en-US"/>
              <a:t>30 minutters moderat motion hver dag holder hjertet sundt</a:t>
            </a:r>
          </a:p>
          <a:p>
            <a:pPr eaLnBrk="1" hangingPunct="1"/>
            <a:r>
              <a:rPr lang="en-US"/>
              <a:t>Helst 30 minutters motion samlet, men 3 x 10 minutter er bedre end ingenting</a:t>
            </a:r>
          </a:p>
          <a:p>
            <a:pPr eaLnBrk="1" hangingPunct="1"/>
            <a:r>
              <a:rPr lang="en-US"/>
              <a:t>30 minutters hård motion 3 gange om ugen forbereder konditionen og forøger fedtforbrændingen</a:t>
            </a: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9E6FE-C4F8-9144-970D-992B0E63C70B}" type="slidenum">
              <a:rPr lang="en-US"/>
              <a:pPr/>
              <a:t>58</a:t>
            </a:fld>
            <a:endParaRPr lang="en-US"/>
          </a:p>
        </p:txBody>
      </p:sp>
      <p:pic>
        <p:nvPicPr>
          <p:cNvPr id="7171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 rIns="132080"/>
          <a:lstStyle/>
          <a:p>
            <a:pPr indent="0" eaLnBrk="1" hangingPunct="1"/>
            <a:r>
              <a:rPr lang="en-US"/>
              <a:t>Vores løsning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rIns="132080"/>
          <a:lstStyle/>
          <a:p>
            <a:pPr eaLnBrk="1" hangingPunct="1"/>
            <a:r>
              <a:rPr lang="en-US"/>
              <a:t>Tre ben</a:t>
            </a:r>
          </a:p>
          <a:p>
            <a:pPr eaLnBrk="1" hangingPunct="1"/>
            <a:r>
              <a:rPr lang="en-US"/>
              <a:t>Sundhedstjek</a:t>
            </a:r>
          </a:p>
          <a:p>
            <a:pPr eaLnBrk="1" hangingPunct="1"/>
            <a:r>
              <a:rPr lang="en-US"/>
              <a:t>Mulighed for motion</a:t>
            </a:r>
          </a:p>
          <a:p>
            <a:pPr marL="782638" lvl="1" eaLnBrk="1" hangingPunct="1"/>
            <a:r>
              <a:rPr lang="en-US"/>
              <a:t>Mulighed for motion på rastepladser i pauser</a:t>
            </a:r>
          </a:p>
          <a:p>
            <a:pPr marL="782638" lvl="1" eaLnBrk="1" hangingPunct="1">
              <a:lnSpc>
                <a:spcPct val="70000"/>
              </a:lnSpc>
            </a:pPr>
            <a:r>
              <a:rPr lang="en-US"/>
              <a:t>Alle chauffører skal have ”fit to drive” kuffert</a:t>
            </a:r>
          </a:p>
          <a:p>
            <a:pPr marL="782638" lvl="1" eaLnBrk="1" hangingPunct="1"/>
            <a:r>
              <a:rPr lang="en-US"/>
              <a:t>Aktivitetsmonitorering under arbejde</a:t>
            </a:r>
          </a:p>
          <a:p>
            <a:pPr eaLnBrk="1" hangingPunct="1"/>
            <a:r>
              <a:rPr lang="en-US"/>
              <a:t>Støtte og motivation</a:t>
            </a:r>
          </a:p>
        </p:txBody>
      </p:sp>
      <p:sp>
        <p:nvSpPr>
          <p:cNvPr id="7174" name="Text Box 4"/>
          <p:cNvSpPr txBox="1">
            <a:spLocks noChangeArrowheads="1"/>
          </p:cNvSpPr>
          <p:nvPr/>
        </p:nvSpPr>
        <p:spPr bwMode="auto">
          <a:xfrm>
            <a:off x="7491413" y="6399213"/>
            <a:ext cx="255587" cy="279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fld id="{F4D96473-931A-614D-93A5-B3F20C7C7F6D}" type="slidenum">
              <a:rPr lang="en-US" sz="1200">
                <a:solidFill>
                  <a:srgbClr val="898989"/>
                </a:solidFill>
                <a:ea typeface="Calibri" pitchFamily="-109" charset="0"/>
                <a:cs typeface="Calibri" pitchFamily="-109" charset="0"/>
                <a:sym typeface="Calibri" pitchFamily="-109" charset="0"/>
              </a:rPr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en-US" sz="1200">
              <a:solidFill>
                <a:srgbClr val="898989"/>
              </a:solidFill>
              <a:ea typeface="Calibri" pitchFamily="-109" charset="0"/>
              <a:cs typeface="Calibri" pitchFamily="-109" charset="0"/>
              <a:sym typeface="Calibri" pitchFamily="-109" charset="0"/>
            </a:endParaRP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4B5E8-E618-3643-AAF1-AD06688BF624}" type="slidenum">
              <a:rPr lang="en-US"/>
              <a:pPr/>
              <a:t>59</a:t>
            </a:fld>
            <a:endParaRPr lang="en-US"/>
          </a:p>
        </p:txBody>
      </p:sp>
      <p:pic>
        <p:nvPicPr>
          <p:cNvPr id="9219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 rIns="132080"/>
          <a:lstStyle/>
          <a:p>
            <a:pPr indent="0" eaLnBrk="1" hangingPunct="1"/>
            <a:r>
              <a:rPr lang="en-US"/>
              <a:t>Sundhedstjek</a:t>
            </a:r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rIns="132080"/>
          <a:lstStyle/>
          <a:p>
            <a:pPr eaLnBrk="1" hangingPunct="1">
              <a:lnSpc>
                <a:spcPct val="70000"/>
              </a:lnSpc>
            </a:pPr>
            <a:r>
              <a:rPr lang="en-US"/>
              <a:t>48.000 chauffører har eksisterende pensionsaftale</a:t>
            </a:r>
          </a:p>
          <a:p>
            <a:pPr eaLnBrk="1" hangingPunct="1">
              <a:lnSpc>
                <a:spcPct val="70000"/>
              </a:lnSpc>
            </a:pPr>
            <a:r>
              <a:rPr lang="en-US"/>
              <a:t>Udbygge sundhedstjekket</a:t>
            </a:r>
          </a:p>
          <a:p>
            <a:pPr eaLnBrk="1" hangingPunct="1">
              <a:lnSpc>
                <a:spcPct val="70000"/>
              </a:lnSpc>
            </a:pPr>
            <a:r>
              <a:rPr lang="en-US"/>
              <a:t>Helbredsprofil</a:t>
            </a:r>
          </a:p>
          <a:p>
            <a:pPr eaLnBrk="1" hangingPunct="1">
              <a:lnSpc>
                <a:spcPct val="70000"/>
              </a:lnSpc>
            </a:pPr>
            <a:r>
              <a:rPr lang="en-US"/>
              <a:t>Sundhedsseminar for tillidsrepræsentanterne - rollemodeller for kolleger</a:t>
            </a:r>
          </a:p>
        </p:txBody>
      </p:sp>
      <p:sp>
        <p:nvSpPr>
          <p:cNvPr id="9222" name="Text Box 4"/>
          <p:cNvSpPr txBox="1">
            <a:spLocks noChangeArrowheads="1"/>
          </p:cNvSpPr>
          <p:nvPr/>
        </p:nvSpPr>
        <p:spPr bwMode="auto">
          <a:xfrm>
            <a:off x="7491413" y="6399213"/>
            <a:ext cx="255587" cy="279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fld id="{5CE45088-07A9-2742-9205-DC96DD7249C4}" type="slidenum">
              <a:rPr lang="en-US" sz="1200">
                <a:solidFill>
                  <a:srgbClr val="898989"/>
                </a:solidFill>
                <a:ea typeface="Calibri" pitchFamily="-109" charset="0"/>
                <a:cs typeface="Calibri" pitchFamily="-109" charset="0"/>
                <a:sym typeface="Calibri" pitchFamily="-109" charset="0"/>
              </a:rPr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en-US" sz="1200">
              <a:solidFill>
                <a:srgbClr val="898989"/>
              </a:solidFill>
              <a:ea typeface="Calibri" pitchFamily="-109" charset="0"/>
              <a:cs typeface="Calibri" pitchFamily="-109" charset="0"/>
              <a:sym typeface="Calibri" pitchFamily="-109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Hjemligt </a:t>
            </a:r>
            <a:r>
              <a:rPr lang="da-DK" dirty="0" smtClean="0"/>
              <a:t>miljø (3/18) 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598614"/>
            <a:ext cx="8229600" cy="4983088"/>
          </a:xfrm>
        </p:spPr>
        <p:txBody>
          <a:bodyPr/>
          <a:lstStyle/>
          <a:p>
            <a:r>
              <a:rPr lang="da-DK" dirty="0"/>
              <a:t>At skabe et hjemligt miljø for chauffører	De store motorvejsrestauranter laver et "specielt hjørne" kun for chauffører og personale behandler chaufførerne med "respekt" og </a:t>
            </a:r>
            <a:r>
              <a:rPr lang="da-DK" dirty="0" smtClean="0"/>
              <a:t>venlighed</a:t>
            </a:r>
          </a:p>
          <a:p>
            <a:r>
              <a:rPr lang="da-DK" dirty="0" smtClean="0"/>
              <a:t>Et </a:t>
            </a:r>
            <a:r>
              <a:rPr lang="da-DK" dirty="0"/>
              <a:t>hyggeligt miljø til chauffører evt. et hjørne for dem selv, hvor de kan vælge nogle ting </a:t>
            </a:r>
            <a:r>
              <a:rPr lang="da-DK" dirty="0" smtClean="0"/>
              <a:t>selv.</a:t>
            </a:r>
          </a:p>
          <a:p>
            <a:r>
              <a:rPr lang="da-DK" dirty="0" smtClean="0"/>
              <a:t>Rabatkuponer</a:t>
            </a:r>
            <a:r>
              <a:rPr lang="da-DK" dirty="0"/>
              <a:t>, </a:t>
            </a:r>
            <a:r>
              <a:rPr lang="da-DK" dirty="0" smtClean="0"/>
              <a:t>medlemskort</a:t>
            </a:r>
            <a:endParaRPr lang="da-DK" dirty="0"/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 rIns="132080"/>
          <a:lstStyle/>
          <a:p>
            <a:pPr indent="0" eaLnBrk="1" hangingPunct="1"/>
            <a:r>
              <a:rPr lang="en-US"/>
              <a:t>Helbredsoverblik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1563" y="1600200"/>
            <a:ext cx="7858125" cy="5257800"/>
          </a:xfrm>
        </p:spPr>
        <p:txBody>
          <a:bodyPr rIns="132080"/>
          <a:lstStyle/>
          <a:p>
            <a:pPr eaLnBrk="1" hangingPunct="1"/>
            <a:r>
              <a:rPr lang="en-US"/>
              <a:t>Gennem eksisterende pensionsordning udvides sundhedstjekket</a:t>
            </a:r>
          </a:p>
          <a:p>
            <a:pPr eaLnBrk="1" hangingPunct="1"/>
            <a:r>
              <a:rPr lang="en-US"/>
              <a:t> 3 helbredsniveauer tilkendegiver  ”start-, på vej- og parat” grupperne</a:t>
            </a:r>
          </a:p>
          <a:p>
            <a:pPr eaLnBrk="1" hangingPunct="1"/>
            <a:r>
              <a:rPr lang="en-US"/>
              <a:t>Støttekorps skal via personligt engagement i den enkelte chauffør sikre kontinuerlighed i motionstiltagene    </a:t>
            </a: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6443663" y="3257550"/>
            <a:ext cx="498475" cy="571500"/>
            <a:chOff x="0" y="0"/>
            <a:chExt cx="314" cy="360"/>
          </a:xfrm>
        </p:grpSpPr>
        <p:sp>
          <p:nvSpPr>
            <p:cNvPr id="2" name="AutoShape 5"/>
            <p:cNvSpPr>
              <a:spLocks/>
            </p:cNvSpPr>
            <p:nvPr/>
          </p:nvSpPr>
          <p:spPr bwMode="auto">
            <a:xfrm>
              <a:off x="0" y="0"/>
              <a:ext cx="314" cy="360"/>
            </a:xfrm>
            <a:custGeom>
              <a:avLst/>
              <a:gdLst>
                <a:gd name="T0" fmla="*/ 10800 w 21600"/>
                <a:gd name="T1" fmla="*/ 10800 h 21600"/>
              </a:gdLst>
              <a:ahLst/>
              <a:cxnLst>
                <a:cxn ang="0">
                  <a:pos x="T0" y="T1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rgbClr val="558ED5"/>
            </a:solidFill>
            <a:ln w="9525" cap="flat">
              <a:solidFill>
                <a:srgbClr val="BE4B48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5400000" algn="ctr" rotWithShape="0">
                <a:schemeClr val="bg2">
                  <a:alpha val="37997"/>
                </a:scheme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da-DK">
                <a:solidFill>
                  <a:srgbClr val="000000"/>
                </a:solidFill>
                <a:latin typeface="Arial" pitchFamily="-109" charset="0"/>
                <a:sym typeface="Arial" pitchFamily="-109" charset="0"/>
              </a:endParaRPr>
            </a:p>
          </p:txBody>
        </p:sp>
        <p:sp>
          <p:nvSpPr>
            <p:cNvPr id="10257" name="AutoShape 6"/>
            <p:cNvSpPr>
              <a:spLocks/>
            </p:cNvSpPr>
            <p:nvPr/>
          </p:nvSpPr>
          <p:spPr bwMode="auto">
            <a:xfrm>
              <a:off x="90" y="107"/>
              <a:ext cx="33" cy="37"/>
            </a:xfrm>
            <a:custGeom>
              <a:avLst/>
              <a:gdLst>
                <a:gd name="T0" fmla="*/ 17 w 21600"/>
                <a:gd name="T1" fmla="*/ 19 h 21600"/>
                <a:gd name="T2" fmla="*/ 0 60000 65536"/>
                <a:gd name="T3" fmla="*/ 0 w 21600"/>
                <a:gd name="T4" fmla="*/ 0 h 21600"/>
                <a:gd name="T5" fmla="*/ 21600 w 21600"/>
                <a:gd name="T6" fmla="*/ 21600 h 21600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rgbClr val="4471AA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da-DK">
                <a:solidFill>
                  <a:srgbClr val="000000"/>
                </a:solidFill>
                <a:latin typeface="Arial" pitchFamily="-109" charset="0"/>
                <a:sym typeface="Arial" pitchFamily="-109" charset="0"/>
              </a:endParaRPr>
            </a:p>
          </p:txBody>
        </p:sp>
        <p:sp>
          <p:nvSpPr>
            <p:cNvPr id="10258" name="AutoShape 7"/>
            <p:cNvSpPr>
              <a:spLocks/>
            </p:cNvSpPr>
            <p:nvPr/>
          </p:nvSpPr>
          <p:spPr bwMode="auto">
            <a:xfrm>
              <a:off x="190" y="107"/>
              <a:ext cx="33" cy="37"/>
            </a:xfrm>
            <a:custGeom>
              <a:avLst/>
              <a:gdLst>
                <a:gd name="T0" fmla="*/ 17 w 21600"/>
                <a:gd name="T1" fmla="*/ 19 h 21600"/>
                <a:gd name="T2" fmla="*/ 0 60000 65536"/>
                <a:gd name="T3" fmla="*/ 0 w 21600"/>
                <a:gd name="T4" fmla="*/ 0 h 21600"/>
                <a:gd name="T5" fmla="*/ 21600 w 21600"/>
                <a:gd name="T6" fmla="*/ 21600 h 21600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rgbClr val="4471AA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da-DK">
                <a:solidFill>
                  <a:srgbClr val="000000"/>
                </a:solidFill>
                <a:latin typeface="Arial" pitchFamily="-109" charset="0"/>
                <a:sym typeface="Arial" pitchFamily="-109" charset="0"/>
              </a:endParaRPr>
            </a:p>
          </p:txBody>
        </p:sp>
        <p:sp>
          <p:nvSpPr>
            <p:cNvPr id="10259" name="AutoShape 8"/>
            <p:cNvSpPr>
              <a:spLocks/>
            </p:cNvSpPr>
            <p:nvPr/>
          </p:nvSpPr>
          <p:spPr bwMode="auto">
            <a:xfrm>
              <a:off x="72" y="107"/>
              <a:ext cx="169" cy="184"/>
            </a:xfrm>
            <a:custGeom>
              <a:avLst/>
              <a:gdLst>
                <a:gd name="T0" fmla="*/ 85 w 21600"/>
                <a:gd name="T1" fmla="*/ 98 h 20368"/>
                <a:gd name="T2" fmla="*/ 0 60000 65536"/>
                <a:gd name="T3" fmla="*/ 0 w 21600"/>
                <a:gd name="T4" fmla="*/ 0 h 20368"/>
                <a:gd name="T5" fmla="*/ 21600 w 21600"/>
                <a:gd name="T6" fmla="*/ 20368 h 20368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21600" h="20368">
                  <a:moveTo>
                    <a:pt x="4401" y="0"/>
                  </a:moveTo>
                  <a:cubicBezTo>
                    <a:pt x="3252" y="0"/>
                    <a:pt x="2321" y="926"/>
                    <a:pt x="2321" y="2069"/>
                  </a:cubicBezTo>
                  <a:cubicBezTo>
                    <a:pt x="2321" y="3212"/>
                    <a:pt x="3252" y="4138"/>
                    <a:pt x="4401" y="4138"/>
                  </a:cubicBezTo>
                  <a:cubicBezTo>
                    <a:pt x="5550" y="4138"/>
                    <a:pt x="6482" y="3212"/>
                    <a:pt x="6482" y="2069"/>
                  </a:cubicBezTo>
                  <a:cubicBezTo>
                    <a:pt x="6482" y="926"/>
                    <a:pt x="5550" y="0"/>
                    <a:pt x="4401" y="0"/>
                  </a:cubicBezTo>
                  <a:close/>
                  <a:moveTo>
                    <a:pt x="17199" y="0"/>
                  </a:moveTo>
                  <a:cubicBezTo>
                    <a:pt x="16050" y="0"/>
                    <a:pt x="15118" y="926"/>
                    <a:pt x="15118" y="2069"/>
                  </a:cubicBezTo>
                  <a:cubicBezTo>
                    <a:pt x="15118" y="3212"/>
                    <a:pt x="16050" y="4138"/>
                    <a:pt x="17199" y="4138"/>
                  </a:cubicBezTo>
                  <a:cubicBezTo>
                    <a:pt x="18348" y="4138"/>
                    <a:pt x="19279" y="3212"/>
                    <a:pt x="19279" y="2069"/>
                  </a:cubicBezTo>
                  <a:cubicBezTo>
                    <a:pt x="19279" y="926"/>
                    <a:pt x="18348" y="0"/>
                    <a:pt x="17199" y="0"/>
                  </a:cubicBezTo>
                  <a:close/>
                  <a:moveTo>
                    <a:pt x="0" y="16671"/>
                  </a:moveTo>
                  <a:cubicBezTo>
                    <a:pt x="7199" y="21600"/>
                    <a:pt x="14401" y="21600"/>
                    <a:pt x="21600" y="16671"/>
                  </a:cubicBezTo>
                </a:path>
              </a:pathLst>
            </a:custGeom>
            <a:noFill/>
            <a:ln w="9525">
              <a:solidFill>
                <a:srgbClr val="BE4B48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da-DK">
                <a:solidFill>
                  <a:srgbClr val="000000"/>
                </a:solidFill>
                <a:latin typeface="Arial" pitchFamily="-109" charset="0"/>
                <a:sym typeface="Arial" pitchFamily="-109" charset="0"/>
              </a:endParaRPr>
            </a:p>
          </p:txBody>
        </p:sp>
      </p:grp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5727700" y="3257550"/>
            <a:ext cx="500063" cy="571500"/>
            <a:chOff x="0" y="0"/>
            <a:chExt cx="315" cy="360"/>
          </a:xfrm>
        </p:grpSpPr>
        <p:sp>
          <p:nvSpPr>
            <p:cNvPr id="3" name="AutoShape 10"/>
            <p:cNvSpPr>
              <a:spLocks/>
            </p:cNvSpPr>
            <p:nvPr/>
          </p:nvSpPr>
          <p:spPr bwMode="auto">
            <a:xfrm>
              <a:off x="0" y="0"/>
              <a:ext cx="315" cy="360"/>
            </a:xfrm>
            <a:custGeom>
              <a:avLst/>
              <a:gdLst>
                <a:gd name="T0" fmla="*/ 10800 w 21600"/>
                <a:gd name="T1" fmla="*/ 10800 h 21600"/>
              </a:gdLst>
              <a:ahLst/>
              <a:cxnLst>
                <a:cxn ang="0">
                  <a:pos x="T0" y="T1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rgbClr val="92D050"/>
            </a:solidFill>
            <a:ln w="9525" cap="flat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5400000" algn="ctr" rotWithShape="0">
                <a:schemeClr val="bg2">
                  <a:alpha val="34998"/>
                </a:scheme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da-DK">
                <a:solidFill>
                  <a:srgbClr val="000000"/>
                </a:solidFill>
                <a:latin typeface="Arial" pitchFamily="-109" charset="0"/>
                <a:sym typeface="Arial" pitchFamily="-109" charset="0"/>
              </a:endParaRPr>
            </a:p>
          </p:txBody>
        </p:sp>
        <p:sp>
          <p:nvSpPr>
            <p:cNvPr id="10253" name="AutoShape 11"/>
            <p:cNvSpPr>
              <a:spLocks/>
            </p:cNvSpPr>
            <p:nvPr/>
          </p:nvSpPr>
          <p:spPr bwMode="auto">
            <a:xfrm>
              <a:off x="90" y="107"/>
              <a:ext cx="33" cy="37"/>
            </a:xfrm>
            <a:custGeom>
              <a:avLst/>
              <a:gdLst>
                <a:gd name="T0" fmla="*/ 17 w 21600"/>
                <a:gd name="T1" fmla="*/ 19 h 21600"/>
                <a:gd name="T2" fmla="*/ 0 60000 65536"/>
                <a:gd name="T3" fmla="*/ 0 w 21600"/>
                <a:gd name="T4" fmla="*/ 0 h 21600"/>
                <a:gd name="T5" fmla="*/ 21600 w 21600"/>
                <a:gd name="T6" fmla="*/ 21600 h 21600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rgbClr val="74A640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da-DK">
                <a:solidFill>
                  <a:srgbClr val="000000"/>
                </a:solidFill>
                <a:latin typeface="Arial" pitchFamily="-109" charset="0"/>
                <a:sym typeface="Arial" pitchFamily="-109" charset="0"/>
              </a:endParaRPr>
            </a:p>
          </p:txBody>
        </p:sp>
        <p:sp>
          <p:nvSpPr>
            <p:cNvPr id="10254" name="AutoShape 12"/>
            <p:cNvSpPr>
              <a:spLocks/>
            </p:cNvSpPr>
            <p:nvPr/>
          </p:nvSpPr>
          <p:spPr bwMode="auto">
            <a:xfrm>
              <a:off x="191" y="107"/>
              <a:ext cx="33" cy="37"/>
            </a:xfrm>
            <a:custGeom>
              <a:avLst/>
              <a:gdLst>
                <a:gd name="T0" fmla="*/ 17 w 21600"/>
                <a:gd name="T1" fmla="*/ 19 h 21600"/>
                <a:gd name="T2" fmla="*/ 0 60000 65536"/>
                <a:gd name="T3" fmla="*/ 0 w 21600"/>
                <a:gd name="T4" fmla="*/ 0 h 21600"/>
                <a:gd name="T5" fmla="*/ 21600 w 21600"/>
                <a:gd name="T6" fmla="*/ 21600 h 21600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rgbClr val="74A640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da-DK">
                <a:solidFill>
                  <a:srgbClr val="000000"/>
                </a:solidFill>
                <a:latin typeface="Arial" pitchFamily="-109" charset="0"/>
                <a:sym typeface="Arial" pitchFamily="-109" charset="0"/>
              </a:endParaRPr>
            </a:p>
          </p:txBody>
        </p:sp>
        <p:sp>
          <p:nvSpPr>
            <p:cNvPr id="4" name="AutoShape 13"/>
            <p:cNvSpPr>
              <a:spLocks/>
            </p:cNvSpPr>
            <p:nvPr/>
          </p:nvSpPr>
          <p:spPr bwMode="auto">
            <a:xfrm>
              <a:off x="72" y="107"/>
              <a:ext cx="170" cy="184"/>
            </a:xfrm>
            <a:custGeom>
              <a:avLst/>
              <a:gdLst>
                <a:gd name="T0" fmla="*/ 85 w 21600"/>
                <a:gd name="T1" fmla="*/ 98 h 20368"/>
                <a:gd name="T2" fmla="*/ 0 60000 65536"/>
                <a:gd name="T3" fmla="*/ 0 w 21600"/>
                <a:gd name="T4" fmla="*/ 0 h 20368"/>
                <a:gd name="T5" fmla="*/ 21600 w 21600"/>
                <a:gd name="T6" fmla="*/ 20368 h 20368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21600" h="20368">
                  <a:moveTo>
                    <a:pt x="4401" y="0"/>
                  </a:moveTo>
                  <a:cubicBezTo>
                    <a:pt x="3252" y="0"/>
                    <a:pt x="2321" y="926"/>
                    <a:pt x="2321" y="2069"/>
                  </a:cubicBezTo>
                  <a:cubicBezTo>
                    <a:pt x="2321" y="3212"/>
                    <a:pt x="3252" y="4138"/>
                    <a:pt x="4401" y="4138"/>
                  </a:cubicBezTo>
                  <a:cubicBezTo>
                    <a:pt x="5550" y="4138"/>
                    <a:pt x="6482" y="3212"/>
                    <a:pt x="6482" y="2069"/>
                  </a:cubicBezTo>
                  <a:cubicBezTo>
                    <a:pt x="6482" y="926"/>
                    <a:pt x="5550" y="0"/>
                    <a:pt x="4401" y="0"/>
                  </a:cubicBezTo>
                  <a:close/>
                  <a:moveTo>
                    <a:pt x="17199" y="0"/>
                  </a:moveTo>
                  <a:cubicBezTo>
                    <a:pt x="16050" y="0"/>
                    <a:pt x="15118" y="926"/>
                    <a:pt x="15118" y="2069"/>
                  </a:cubicBezTo>
                  <a:cubicBezTo>
                    <a:pt x="15118" y="3212"/>
                    <a:pt x="16050" y="4138"/>
                    <a:pt x="17199" y="4138"/>
                  </a:cubicBezTo>
                  <a:cubicBezTo>
                    <a:pt x="18348" y="4138"/>
                    <a:pt x="19279" y="3212"/>
                    <a:pt x="19279" y="2069"/>
                  </a:cubicBezTo>
                  <a:cubicBezTo>
                    <a:pt x="19279" y="926"/>
                    <a:pt x="18348" y="0"/>
                    <a:pt x="17199" y="0"/>
                  </a:cubicBezTo>
                  <a:close/>
                  <a:moveTo>
                    <a:pt x="0" y="16671"/>
                  </a:moveTo>
                  <a:cubicBezTo>
                    <a:pt x="7199" y="21600"/>
                    <a:pt x="14401" y="21600"/>
                    <a:pt x="21600" y="16671"/>
                  </a:cubicBezTo>
                </a:path>
              </a:pathLst>
            </a:custGeom>
            <a:noFill/>
            <a:ln w="9525">
              <a:solidFill>
                <a:srgbClr val="4A7EBB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da-DK">
                <a:solidFill>
                  <a:srgbClr val="000000"/>
                </a:solidFill>
                <a:latin typeface="Arial" pitchFamily="-109" charset="0"/>
                <a:sym typeface="Arial" pitchFamily="-109" charset="0"/>
              </a:endParaRPr>
            </a:p>
          </p:txBody>
        </p:sp>
      </p:grpSp>
      <p:grpSp>
        <p:nvGrpSpPr>
          <p:cNvPr id="7" name="Group 14"/>
          <p:cNvGrpSpPr>
            <a:grpSpLocks/>
          </p:cNvGrpSpPr>
          <p:nvPr/>
        </p:nvGrpSpPr>
        <p:grpSpPr bwMode="auto">
          <a:xfrm>
            <a:off x="7156450" y="3257550"/>
            <a:ext cx="500063" cy="571500"/>
            <a:chOff x="0" y="0"/>
            <a:chExt cx="315" cy="360"/>
          </a:xfrm>
        </p:grpSpPr>
        <p:sp>
          <p:nvSpPr>
            <p:cNvPr id="10255" name="AutoShape 15"/>
            <p:cNvSpPr>
              <a:spLocks/>
            </p:cNvSpPr>
            <p:nvPr/>
          </p:nvSpPr>
          <p:spPr bwMode="auto">
            <a:xfrm>
              <a:off x="0" y="0"/>
              <a:ext cx="315" cy="360"/>
            </a:xfrm>
            <a:custGeom>
              <a:avLst/>
              <a:gdLst>
                <a:gd name="T0" fmla="*/ 10800 w 21600"/>
                <a:gd name="T1" fmla="*/ 10800 h 21600"/>
              </a:gdLst>
              <a:ahLst/>
              <a:cxnLst>
                <a:cxn ang="0">
                  <a:pos x="T0" y="T1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gradFill rotWithShape="0">
              <a:gsLst>
                <a:gs pos="0">
                  <a:srgbClr val="BCBCBC"/>
                </a:gs>
                <a:gs pos="100000">
                  <a:srgbClr val="000000"/>
                </a:gs>
              </a:gsLst>
              <a:lin ang="5400000" scaled="1"/>
            </a:gradFill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5400000" algn="ctr" rotWithShape="0">
                <a:schemeClr val="bg2">
                  <a:alpha val="34998"/>
                </a:scheme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da-DK">
                <a:solidFill>
                  <a:srgbClr val="000000"/>
                </a:solidFill>
                <a:latin typeface="Arial" pitchFamily="-109" charset="0"/>
                <a:sym typeface="Arial" pitchFamily="-109" charset="0"/>
              </a:endParaRPr>
            </a:p>
          </p:txBody>
        </p:sp>
        <p:sp>
          <p:nvSpPr>
            <p:cNvPr id="10249" name="AutoShape 16"/>
            <p:cNvSpPr>
              <a:spLocks/>
            </p:cNvSpPr>
            <p:nvPr/>
          </p:nvSpPr>
          <p:spPr bwMode="auto">
            <a:xfrm>
              <a:off x="90" y="107"/>
              <a:ext cx="33" cy="37"/>
            </a:xfrm>
            <a:custGeom>
              <a:avLst/>
              <a:gdLst>
                <a:gd name="T0" fmla="*/ 17 w 21600"/>
                <a:gd name="T1" fmla="*/ 19 h 21600"/>
                <a:gd name="T2" fmla="*/ 0 60000 65536"/>
                <a:gd name="T3" fmla="*/ 0 w 21600"/>
                <a:gd name="T4" fmla="*/ 0 h 21600"/>
                <a:gd name="T5" fmla="*/ 21600 w 21600"/>
                <a:gd name="T6" fmla="*/ 21600 h 21600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da-DK">
                <a:solidFill>
                  <a:srgbClr val="000000"/>
                </a:solidFill>
                <a:latin typeface="Arial" pitchFamily="-109" charset="0"/>
                <a:sym typeface="Arial" pitchFamily="-109" charset="0"/>
              </a:endParaRPr>
            </a:p>
          </p:txBody>
        </p:sp>
        <p:sp>
          <p:nvSpPr>
            <p:cNvPr id="10250" name="AutoShape 17"/>
            <p:cNvSpPr>
              <a:spLocks/>
            </p:cNvSpPr>
            <p:nvPr/>
          </p:nvSpPr>
          <p:spPr bwMode="auto">
            <a:xfrm>
              <a:off x="191" y="107"/>
              <a:ext cx="33" cy="37"/>
            </a:xfrm>
            <a:custGeom>
              <a:avLst/>
              <a:gdLst>
                <a:gd name="T0" fmla="*/ 17 w 21600"/>
                <a:gd name="T1" fmla="*/ 19 h 21600"/>
                <a:gd name="T2" fmla="*/ 0 60000 65536"/>
                <a:gd name="T3" fmla="*/ 0 w 21600"/>
                <a:gd name="T4" fmla="*/ 0 h 21600"/>
                <a:gd name="T5" fmla="*/ 21600 w 21600"/>
                <a:gd name="T6" fmla="*/ 21600 h 21600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da-DK">
                <a:solidFill>
                  <a:srgbClr val="000000"/>
                </a:solidFill>
                <a:latin typeface="Arial" pitchFamily="-109" charset="0"/>
                <a:sym typeface="Arial" pitchFamily="-109" charset="0"/>
              </a:endParaRPr>
            </a:p>
          </p:txBody>
        </p:sp>
        <p:sp>
          <p:nvSpPr>
            <p:cNvPr id="10251" name="AutoShape 18"/>
            <p:cNvSpPr>
              <a:spLocks/>
            </p:cNvSpPr>
            <p:nvPr/>
          </p:nvSpPr>
          <p:spPr bwMode="auto">
            <a:xfrm>
              <a:off x="72" y="107"/>
              <a:ext cx="170" cy="184"/>
            </a:xfrm>
            <a:custGeom>
              <a:avLst/>
              <a:gdLst>
                <a:gd name="T0" fmla="*/ 85 w 21600"/>
                <a:gd name="T1" fmla="*/ 98 h 20368"/>
                <a:gd name="T2" fmla="*/ 0 60000 65536"/>
                <a:gd name="T3" fmla="*/ 0 w 21600"/>
                <a:gd name="T4" fmla="*/ 0 h 20368"/>
                <a:gd name="T5" fmla="*/ 21600 w 21600"/>
                <a:gd name="T6" fmla="*/ 20368 h 20368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21600" h="20368">
                  <a:moveTo>
                    <a:pt x="4401" y="0"/>
                  </a:moveTo>
                  <a:cubicBezTo>
                    <a:pt x="3252" y="0"/>
                    <a:pt x="2321" y="926"/>
                    <a:pt x="2321" y="2069"/>
                  </a:cubicBezTo>
                  <a:cubicBezTo>
                    <a:pt x="2321" y="3212"/>
                    <a:pt x="3252" y="4138"/>
                    <a:pt x="4401" y="4138"/>
                  </a:cubicBezTo>
                  <a:cubicBezTo>
                    <a:pt x="5550" y="4138"/>
                    <a:pt x="6482" y="3212"/>
                    <a:pt x="6482" y="2069"/>
                  </a:cubicBezTo>
                  <a:cubicBezTo>
                    <a:pt x="6482" y="926"/>
                    <a:pt x="5550" y="0"/>
                    <a:pt x="4401" y="0"/>
                  </a:cubicBezTo>
                  <a:close/>
                  <a:moveTo>
                    <a:pt x="17199" y="0"/>
                  </a:moveTo>
                  <a:cubicBezTo>
                    <a:pt x="16050" y="0"/>
                    <a:pt x="15118" y="926"/>
                    <a:pt x="15118" y="2069"/>
                  </a:cubicBezTo>
                  <a:cubicBezTo>
                    <a:pt x="15118" y="3212"/>
                    <a:pt x="16050" y="4138"/>
                    <a:pt x="17199" y="4138"/>
                  </a:cubicBezTo>
                  <a:cubicBezTo>
                    <a:pt x="18348" y="4138"/>
                    <a:pt x="19279" y="3212"/>
                    <a:pt x="19279" y="2069"/>
                  </a:cubicBezTo>
                  <a:cubicBezTo>
                    <a:pt x="19279" y="926"/>
                    <a:pt x="18348" y="0"/>
                    <a:pt x="17199" y="0"/>
                  </a:cubicBezTo>
                  <a:close/>
                  <a:moveTo>
                    <a:pt x="0" y="16671"/>
                  </a:moveTo>
                  <a:cubicBezTo>
                    <a:pt x="7199" y="21600"/>
                    <a:pt x="14401" y="21600"/>
                    <a:pt x="21600" y="16671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da-DK">
                <a:solidFill>
                  <a:srgbClr val="000000"/>
                </a:solidFill>
                <a:latin typeface="Arial" pitchFamily="-109" charset="0"/>
                <a:sym typeface="Arial" pitchFamily="-109" charset="0"/>
              </a:endParaRPr>
            </a:p>
          </p:txBody>
        </p:sp>
      </p:grp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700088" y="-50800"/>
            <a:ext cx="46037" cy="50800"/>
          </a:xfrm>
        </p:spPr>
        <p:txBody>
          <a:bodyPr rIns="132080"/>
          <a:lstStyle/>
          <a:p>
            <a:pPr indent="0" eaLnBrk="1" hangingPunct="1"/>
            <a:endParaRPr lang="da-DK"/>
          </a:p>
        </p:txBody>
      </p:sp>
      <p:pic>
        <p:nvPicPr>
          <p:cNvPr id="11268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2E267-F203-0F42-A513-12BF7E297B36}" type="slidenum">
              <a:rPr lang="en-US"/>
              <a:pPr/>
              <a:t>62</a:t>
            </a:fld>
            <a:endParaRPr lang="en-US"/>
          </a:p>
        </p:txBody>
      </p:sp>
      <p:pic>
        <p:nvPicPr>
          <p:cNvPr id="12291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 rIns="132080"/>
          <a:lstStyle/>
          <a:p>
            <a:pPr indent="0" eaLnBrk="1" hangingPunct="1"/>
            <a:r>
              <a:rPr lang="en-US"/>
              <a:t>Mulighed for motion</a:t>
            </a: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46038" cy="595313"/>
          </a:xfrm>
        </p:spPr>
        <p:txBody>
          <a:bodyPr rIns="132080"/>
          <a:lstStyle/>
          <a:p>
            <a:pPr indent="0" eaLnBrk="1" hangingPunct="1"/>
            <a:endParaRPr lang="da-DK"/>
          </a:p>
        </p:txBody>
      </p:sp>
      <p:pic>
        <p:nvPicPr>
          <p:cNvPr id="13316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73050"/>
            <a:ext cx="8715375" cy="644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 rIns="132080"/>
          <a:lstStyle/>
          <a:p>
            <a:pPr indent="0" eaLnBrk="1" hangingPunct="1"/>
            <a:r>
              <a:rPr lang="en-US"/>
              <a:t>FIT TO DRIVE KIT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rIns="132080"/>
          <a:lstStyle/>
          <a:p>
            <a:pPr eaLnBrk="1" hangingPunct="1"/>
            <a:r>
              <a:rPr lang="en-US"/>
              <a:t>Alt udstyr samlet i nem håndterbar kuffert</a:t>
            </a:r>
          </a:p>
          <a:p>
            <a:pPr eaLnBrk="1" hangingPunct="1"/>
            <a:r>
              <a:rPr lang="en-US"/>
              <a:t>Hovedformål at sikre aktivitet hver dag jævnført Hjerteforningens anbefalinger</a:t>
            </a:r>
          </a:p>
          <a:p>
            <a:pPr eaLnBrk="1" hangingPunct="1"/>
            <a:r>
              <a:rPr lang="en-US"/>
              <a:t>Indhold endnu ikke helt fastlagt, dog er pulsmåler et ”must”</a:t>
            </a:r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1792288" y="3086100"/>
            <a:ext cx="5486400" cy="2281238"/>
          </a:xfrm>
        </p:spPr>
        <p:txBody>
          <a:bodyPr rIns="132080" anchor="b"/>
          <a:lstStyle/>
          <a:p>
            <a:pPr indent="0" algn="l" eaLnBrk="1" hangingPunct="1"/>
            <a:r>
              <a:rPr lang="en-US" sz="200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FIT TO DRIVE KUFFERT</a:t>
            </a:r>
            <a:endParaRPr lang="en-US" sz="2000">
              <a:latin typeface="Calibri Bold" charset="0"/>
              <a:ea typeface="ヒラギノ角ゴ ProN W6" pitchFamily="-109" charset="-128"/>
              <a:cs typeface="ヒラギノ角ゴ ProN W6" pitchFamily="-109" charset="-128"/>
              <a:sym typeface="Calibri Bold" charset="0"/>
            </a:endParaRP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2288" y="5367338"/>
            <a:ext cx="5486400" cy="1490662"/>
          </a:xfrm>
        </p:spPr>
        <p:txBody>
          <a:bodyPr rIns="132080"/>
          <a:lstStyle/>
          <a:p>
            <a:pPr marL="39688" indent="0" eaLnBrk="1" hangingPunct="1">
              <a:buFont typeface="Arial" pitchFamily="-109" charset="0"/>
              <a:buNone/>
            </a:pPr>
            <a:r>
              <a:rPr lang="en-US" sz="1400"/>
              <a:t>Motionsredskaber der stiller krav til primært pulsen, men som også tilgodeser øvelser for øget led bevægelighed, muskelstyrke og udholdenhed</a:t>
            </a:r>
          </a:p>
        </p:txBody>
      </p:sp>
      <p:pic>
        <p:nvPicPr>
          <p:cNvPr id="15365" name="Picture 4"/>
          <p:cNvPicPr>
            <a:picLocks noChangeArrowheads="1"/>
          </p:cNvPicPr>
          <p:nvPr/>
        </p:nvPicPr>
        <p:blipFill>
          <a:blip r:embed="rId3"/>
          <a:srcRect l="674" r="676"/>
          <a:stretch>
            <a:fillRect/>
          </a:stretch>
        </p:blipFill>
        <p:spPr bwMode="auto">
          <a:xfrm>
            <a:off x="1792288" y="612775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97832-D687-CE4D-A450-C552A10F53A8}" type="slidenum">
              <a:rPr lang="en-US"/>
              <a:pPr/>
              <a:t>66</a:t>
            </a:fld>
            <a:endParaRPr lang="en-US"/>
          </a:p>
        </p:txBody>
      </p:sp>
      <p:pic>
        <p:nvPicPr>
          <p:cNvPr id="16387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 rIns="132080"/>
          <a:lstStyle/>
          <a:p>
            <a:pPr indent="0" eaLnBrk="1" hangingPunct="1"/>
            <a:r>
              <a:rPr lang="en-US"/>
              <a:t>“Gratis” motion</a:t>
            </a:r>
          </a:p>
        </p:txBody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rIns="132080"/>
          <a:lstStyle/>
          <a:p>
            <a:pPr eaLnBrk="1" hangingPunct="1"/>
            <a:r>
              <a:rPr lang="en-US"/>
              <a:t>Anskueliggøre aktivitets foræringer i forbindelse med daglige arbejdsfunktioner ved hjælp af pulsmåleren</a:t>
            </a:r>
          </a:p>
        </p:txBody>
      </p:sp>
      <p:sp>
        <p:nvSpPr>
          <p:cNvPr id="16390" name="Text Box 4"/>
          <p:cNvSpPr txBox="1">
            <a:spLocks noChangeArrowheads="1"/>
          </p:cNvSpPr>
          <p:nvPr/>
        </p:nvSpPr>
        <p:spPr bwMode="auto">
          <a:xfrm>
            <a:off x="7491413" y="6399213"/>
            <a:ext cx="255587" cy="279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fld id="{856C37C0-D3A0-6B42-96CD-94078BBCCF9B}" type="slidenum">
              <a:rPr lang="en-US" sz="1200">
                <a:solidFill>
                  <a:srgbClr val="898989"/>
                </a:solidFill>
                <a:ea typeface="Calibri" pitchFamily="-109" charset="0"/>
                <a:cs typeface="Calibri" pitchFamily="-109" charset="0"/>
                <a:sym typeface="Calibri" pitchFamily="-109" charset="0"/>
              </a:rPr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en-US" sz="1200">
              <a:solidFill>
                <a:srgbClr val="898989"/>
              </a:solidFill>
              <a:ea typeface="Calibri" pitchFamily="-109" charset="0"/>
              <a:cs typeface="Calibri" pitchFamily="-109" charset="0"/>
              <a:sym typeface="Calibri" pitchFamily="-109" charset="0"/>
            </a:endParaRP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2C38A1-26BE-0C47-8ADE-11D6F7D0AE49}" type="slidenum">
              <a:rPr lang="en-US"/>
              <a:pPr/>
              <a:t>67</a:t>
            </a:fld>
            <a:endParaRPr lang="en-US"/>
          </a:p>
        </p:txBody>
      </p:sp>
      <p:pic>
        <p:nvPicPr>
          <p:cNvPr id="18435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 rIns="132080"/>
          <a:lstStyle/>
          <a:p>
            <a:pPr indent="0" eaLnBrk="1" hangingPunct="1"/>
            <a:r>
              <a:rPr lang="en-US"/>
              <a:t>Støtte og motivation</a:t>
            </a:r>
          </a:p>
        </p:txBody>
      </p:sp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rIns="132080"/>
          <a:lstStyle/>
          <a:p>
            <a:pPr eaLnBrk="1" hangingPunct="1">
              <a:lnSpc>
                <a:spcPct val="70000"/>
              </a:lnSpc>
            </a:pPr>
            <a:r>
              <a:rPr lang="en-US" dirty="0" err="1" smtClean="0"/>
              <a:t>Ambassadører</a:t>
            </a:r>
            <a:r>
              <a:rPr lang="en-US" dirty="0" err="1"/>
              <a:t>/rollemodeller</a:t>
            </a:r>
            <a:endParaRPr lang="en-US" dirty="0"/>
          </a:p>
          <a:p>
            <a:pPr eaLnBrk="1" hangingPunct="1">
              <a:lnSpc>
                <a:spcPct val="70000"/>
              </a:lnSpc>
            </a:pPr>
            <a:r>
              <a:rPr lang="en-US" dirty="0" err="1"/>
              <a:t>Støttegrupper</a:t>
            </a:r>
            <a:endParaRPr lang="en-US" dirty="0"/>
          </a:p>
          <a:p>
            <a:pPr eaLnBrk="1" hangingPunct="1">
              <a:lnSpc>
                <a:spcPct val="70000"/>
              </a:lnSpc>
            </a:pPr>
            <a:r>
              <a:rPr lang="en-US" dirty="0" err="1"/>
              <a:t>Indblik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egen</a:t>
            </a:r>
            <a:r>
              <a:rPr lang="en-US" dirty="0"/>
              <a:t> </a:t>
            </a:r>
            <a:r>
              <a:rPr lang="en-US" dirty="0" err="1"/>
              <a:t>indsats/udvikling</a:t>
            </a:r>
            <a:endParaRPr lang="en-US" dirty="0"/>
          </a:p>
          <a:p>
            <a:pPr eaLnBrk="1" hangingPunct="1">
              <a:lnSpc>
                <a:spcPct val="70000"/>
              </a:lnSpc>
            </a:pPr>
            <a:r>
              <a:rPr lang="en-US" dirty="0" err="1"/>
              <a:t>Sociale</a:t>
            </a:r>
            <a:r>
              <a:rPr lang="en-US" dirty="0"/>
              <a:t> </a:t>
            </a:r>
            <a:r>
              <a:rPr lang="en-US" dirty="0" err="1"/>
              <a:t>tiltag</a:t>
            </a:r>
            <a:endParaRPr lang="en-US" dirty="0"/>
          </a:p>
          <a:p>
            <a:pPr marL="782638" lvl="1" eaLnBrk="1" hangingPunct="1">
              <a:lnSpc>
                <a:spcPct val="70000"/>
              </a:lnSpc>
            </a:pPr>
            <a:r>
              <a:rPr lang="en-US" dirty="0" err="1"/>
              <a:t>Virtuel</a:t>
            </a:r>
            <a:r>
              <a:rPr lang="en-US" dirty="0"/>
              <a:t> </a:t>
            </a:r>
            <a:r>
              <a:rPr lang="en-US" dirty="0" err="1"/>
              <a:t>sportsklub</a:t>
            </a:r>
            <a:r>
              <a:rPr lang="en-US" dirty="0"/>
              <a:t> </a:t>
            </a:r>
            <a:r>
              <a:rPr lang="en-US" dirty="0" err="1"/>
              <a:t>på</a:t>
            </a:r>
            <a:r>
              <a:rPr lang="en-US" dirty="0"/>
              <a:t> ”</a:t>
            </a:r>
            <a:r>
              <a:rPr lang="en-US" dirty="0" err="1"/>
              <a:t>Sportslife</a:t>
            </a:r>
            <a:r>
              <a:rPr lang="en-US" dirty="0"/>
              <a:t>”</a:t>
            </a:r>
          </a:p>
          <a:p>
            <a:pPr marL="782638" lvl="1" eaLnBrk="1" hangingPunct="1">
              <a:lnSpc>
                <a:spcPct val="70000"/>
              </a:lnSpc>
            </a:pPr>
            <a:r>
              <a:rPr lang="en-US" dirty="0" err="1"/>
              <a:t>Konkurrencer</a:t>
            </a:r>
            <a:endParaRPr lang="en-US" dirty="0"/>
          </a:p>
        </p:txBody>
      </p:sp>
      <p:sp>
        <p:nvSpPr>
          <p:cNvPr id="18438" name="Text Box 4"/>
          <p:cNvSpPr txBox="1">
            <a:spLocks noChangeArrowheads="1"/>
          </p:cNvSpPr>
          <p:nvPr/>
        </p:nvSpPr>
        <p:spPr bwMode="auto">
          <a:xfrm>
            <a:off x="7491413" y="6399213"/>
            <a:ext cx="255587" cy="279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fld id="{112527FE-06CC-8248-BF4F-7FC831A01316}" type="slidenum">
              <a:rPr lang="en-US" sz="1200">
                <a:solidFill>
                  <a:srgbClr val="898989"/>
                </a:solidFill>
                <a:ea typeface="Calibri" pitchFamily="-109" charset="0"/>
                <a:cs typeface="Calibri" pitchFamily="-109" charset="0"/>
                <a:sym typeface="Calibri" pitchFamily="-109" charset="0"/>
              </a:rPr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t>67</a:t>
            </a:fld>
            <a:endParaRPr lang="en-US" sz="1200">
              <a:solidFill>
                <a:srgbClr val="898989"/>
              </a:solidFill>
              <a:ea typeface="Calibri" pitchFamily="-109" charset="0"/>
              <a:cs typeface="Calibri" pitchFamily="-109" charset="0"/>
              <a:sym typeface="Calibri" pitchFamily="-109" charset="0"/>
            </a:endParaRP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rIns="132080"/>
          <a:lstStyle/>
          <a:p>
            <a:pPr indent="0" eaLnBrk="1" hangingPunct="1"/>
            <a:r>
              <a:rPr lang="en-US"/>
              <a:t>Fordele ved vores tilgang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4438" y="928688"/>
            <a:ext cx="7786687" cy="5643562"/>
          </a:xfrm>
        </p:spPr>
        <p:txBody>
          <a:bodyPr rIns="132080"/>
          <a:lstStyle/>
          <a:p>
            <a:pPr marL="782638" lvl="1" eaLnBrk="1" hangingPunct="1">
              <a:buClrTx/>
            </a:pPr>
            <a:endParaRPr lang="en-US" sz="2600"/>
          </a:p>
          <a:p>
            <a:pPr marL="782638" lvl="1" eaLnBrk="1" hangingPunct="1">
              <a:buClrTx/>
              <a:buFont typeface="Arial" pitchFamily="-109" charset="0"/>
              <a:buChar char="•"/>
            </a:pPr>
            <a:r>
              <a:rPr lang="en-US" sz="3100"/>
              <a:t>Chaufførerne får selv kontrol over deres helbred og livskvalitet</a:t>
            </a:r>
          </a:p>
          <a:p>
            <a:pPr marL="782638" lvl="1" eaLnBrk="1" hangingPunct="1">
              <a:buClrTx/>
              <a:buFont typeface="Arial" pitchFamily="-109" charset="0"/>
              <a:buChar char="•"/>
            </a:pPr>
            <a:r>
              <a:rPr lang="en-US" sz="3100"/>
              <a:t>Fokuseret indsats mod en inaktiv målgruppe</a:t>
            </a:r>
          </a:p>
          <a:p>
            <a:pPr marL="782638" lvl="1" eaLnBrk="1" hangingPunct="1">
              <a:buClrTx/>
              <a:buFont typeface="Arial" pitchFamily="-109" charset="0"/>
              <a:buChar char="•"/>
            </a:pPr>
            <a:r>
              <a:rPr lang="en-US" sz="3100"/>
              <a:t>Motionskonceptet kan målrettes andre erhverv</a:t>
            </a:r>
          </a:p>
          <a:p>
            <a:pPr marL="782638" lvl="1" eaLnBrk="1" hangingPunct="1">
              <a:buClrTx/>
              <a:buFont typeface="Arial" pitchFamily="-109" charset="0"/>
              <a:buChar char="•"/>
            </a:pPr>
            <a:r>
              <a:rPr lang="en-US" sz="3100"/>
              <a:t>Samfundsøkonomiske interesser i trafiksikkerhed, sundhedsfremme og sygdomsforebyggelse</a:t>
            </a: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75200"/>
            <a:ext cx="10731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692275"/>
          </a:xfrm>
        </p:spPr>
        <p:txBody>
          <a:bodyPr rIns="132080"/>
          <a:lstStyle/>
          <a:p>
            <a:pPr indent="0" eaLnBrk="1" hangingPunct="1"/>
            <a:r>
              <a:rPr lang="en-US"/>
              <a:t>Udfordringer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752600"/>
            <a:ext cx="7162800" cy="5105400"/>
          </a:xfrm>
        </p:spPr>
        <p:txBody>
          <a:bodyPr rIns="132080"/>
          <a:lstStyle/>
          <a:p>
            <a:pPr eaLnBrk="1" hangingPunct="1">
              <a:lnSpc>
                <a:spcPct val="80000"/>
              </a:lnSpc>
            </a:pPr>
            <a:r>
              <a:rPr lang="en-US" sz="2800"/>
              <a:t>Hvordan kan vi motivere chaufførerne?</a:t>
            </a:r>
          </a:p>
          <a:p>
            <a:pPr eaLnBrk="1" hangingPunct="1">
              <a:lnSpc>
                <a:spcPct val="80000"/>
              </a:lnSpc>
            </a:pPr>
            <a:r>
              <a:rPr lang="en-US" sz="2800"/>
              <a:t>Kan vi gøre konceptet mere underholdende/attraktivt?</a:t>
            </a:r>
          </a:p>
          <a:p>
            <a:pPr eaLnBrk="1" hangingPunct="1">
              <a:lnSpc>
                <a:spcPct val="80000"/>
              </a:lnSpc>
            </a:pPr>
            <a:r>
              <a:rPr lang="en-US" sz="2800"/>
              <a:t>Hvordan kan vi fastholde motionstiltagene?</a:t>
            </a:r>
          </a:p>
          <a:p>
            <a:pPr eaLnBrk="1" hangingPunct="1">
              <a:lnSpc>
                <a:spcPct val="80000"/>
              </a:lnSpc>
            </a:pPr>
            <a:r>
              <a:rPr lang="en-US" sz="2800"/>
              <a:t>Hvordan finansierer vi kufferten?</a:t>
            </a:r>
          </a:p>
          <a:p>
            <a:pPr eaLnBrk="1" hangingPunct="1">
              <a:lnSpc>
                <a:spcPct val="80000"/>
              </a:lnSpc>
            </a:pPr>
            <a:r>
              <a:rPr lang="en-US" sz="2800"/>
              <a:t>Hvordan udbredes  konceptet til de danske chauffører?</a:t>
            </a:r>
          </a:p>
          <a:p>
            <a:pPr eaLnBrk="1" hangingPunct="1">
              <a:lnSpc>
                <a:spcPct val="80000"/>
              </a:lnSpc>
            </a:pPr>
            <a:r>
              <a:rPr lang="en-US" sz="2800"/>
              <a:t>...og til dem der ikke har en pensionsaftale?</a:t>
            </a:r>
          </a:p>
          <a:p>
            <a:pPr eaLnBrk="1" hangingPunct="1">
              <a:lnSpc>
                <a:spcPct val="80000"/>
              </a:lnSpc>
            </a:pPr>
            <a:endParaRPr lang="en-US" sz="2800"/>
          </a:p>
          <a:p>
            <a:pPr eaLnBrk="1" hangingPunct="1">
              <a:lnSpc>
                <a:spcPct val="80000"/>
              </a:lnSpc>
            </a:pPr>
            <a:r>
              <a:rPr lang="en-US" sz="2800"/>
              <a:t>(Kan I hjælpe os med disse udfordringer? Eller ser I nogle helt andre?)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SMS (4/18)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598614"/>
            <a:ext cx="8229600" cy="4702664"/>
          </a:xfrm>
        </p:spPr>
        <p:txBody>
          <a:bodyPr/>
          <a:lstStyle/>
          <a:p>
            <a:r>
              <a:rPr lang="da-DK" dirty="0" smtClean="0"/>
              <a:t>Få </a:t>
            </a:r>
            <a:r>
              <a:rPr lang="da-DK" dirty="0"/>
              <a:t>en sms, der fortæller hvor </a:t>
            </a:r>
            <a:r>
              <a:rPr lang="da-DK" dirty="0" err="1"/>
              <a:t>SundVej-konceptet</a:t>
            </a:r>
            <a:r>
              <a:rPr lang="da-DK" dirty="0"/>
              <a:t> </a:t>
            </a:r>
            <a:r>
              <a:rPr lang="da-DK" dirty="0" smtClean="0"/>
              <a:t>er</a:t>
            </a:r>
          </a:p>
          <a:p>
            <a:r>
              <a:rPr lang="da-DK" dirty="0" smtClean="0"/>
              <a:t>Chaufføren </a:t>
            </a:r>
            <a:r>
              <a:rPr lang="da-DK" dirty="0" err="1"/>
              <a:t>sms/gps</a:t>
            </a:r>
            <a:r>
              <a:rPr lang="da-DK" dirty="0"/>
              <a:t> til 1622 og får en sms tilbage med de lokale muligheder, der er med dagens </a:t>
            </a:r>
            <a:r>
              <a:rPr lang="da-DK" dirty="0" err="1"/>
              <a:t>SundVej-</a:t>
            </a:r>
            <a:r>
              <a:rPr lang="da-DK" dirty="0" err="1" smtClean="0"/>
              <a:t>menu</a:t>
            </a:r>
            <a:endParaRPr lang="da-DK" dirty="0" smtClean="0"/>
          </a:p>
          <a:p>
            <a:r>
              <a:rPr lang="da-DK" dirty="0" smtClean="0"/>
              <a:t>Til hovedmåltider</a:t>
            </a:r>
            <a:endParaRPr lang="da-DK" dirty="0"/>
          </a:p>
          <a:p>
            <a:r>
              <a:rPr lang="da-DK" dirty="0" smtClean="0"/>
              <a:t>Dem </a:t>
            </a:r>
            <a:r>
              <a:rPr lang="da-DK" dirty="0"/>
              <a:t>der involveres i ideen er </a:t>
            </a:r>
            <a:r>
              <a:rPr lang="da-DK" dirty="0" err="1"/>
              <a:t>ITvirksomheder</a:t>
            </a:r>
            <a:r>
              <a:rPr lang="da-DK" dirty="0"/>
              <a:t>, </a:t>
            </a:r>
            <a:r>
              <a:rPr lang="da-DK" dirty="0" smtClean="0"/>
              <a:t>chauffører</a:t>
            </a:r>
            <a:r>
              <a:rPr lang="da-DK" dirty="0"/>
              <a:t>, udsalgssteder, </a:t>
            </a:r>
            <a:r>
              <a:rPr lang="da-DK" dirty="0" smtClean="0"/>
              <a:t>grossister</a:t>
            </a:r>
            <a:endParaRPr lang="da-DK" dirty="0"/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Billede 9" descr="_MG_3942.jpg"/>
          <p:cNvPicPr>
            <a:picLocks noChangeAspect="1"/>
          </p:cNvPicPr>
          <p:nvPr/>
        </p:nvPicPr>
        <p:blipFill>
          <a:blip r:embed="rId3"/>
          <a:srcRect b="18765"/>
          <a:stretch>
            <a:fillRect/>
          </a:stretch>
        </p:blipFill>
        <p:spPr bwMode="auto">
          <a:xfrm>
            <a:off x="0" y="0"/>
            <a:ext cx="9144000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frundet rektangel 4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16388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Sund Vej madkoncept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/>
          </p:cNvSpPr>
          <p:nvPr>
            <p:ph type="body" idx="1"/>
          </p:nvPr>
        </p:nvSpPr>
        <p:spPr>
          <a:xfrm>
            <a:off x="1295400" y="1600200"/>
            <a:ext cx="7391400" cy="4525963"/>
          </a:xfrm>
        </p:spPr>
        <p:txBody>
          <a:bodyPr/>
          <a:lstStyle/>
          <a:p>
            <a:pPr>
              <a:buFont typeface="Arial" pitchFamily="-109" charset="0"/>
              <a:buNone/>
            </a:pPr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Hvordan kombineres: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Sund mad og ernæringsoplysninger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Oplevelse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Tradition og fornyelse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Individualitet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Hensyn til chaufførernes behov</a:t>
            </a:r>
          </a:p>
          <a:p>
            <a:pPr>
              <a:buFont typeface="Arial" pitchFamily="-109" charset="0"/>
              <a:buNone/>
            </a:pPr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På en let og tilgængelig måde…??</a:t>
            </a:r>
          </a:p>
          <a:p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4" name="Afrundet rektangel 3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17412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????????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a-DK"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18436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>
              <a:solidFill>
                <a:schemeClr val="tx1"/>
              </a:solidFill>
              <a:ea typeface="ＭＳ Ｐゴシック" pitchFamily="-109" charset="-128"/>
              <a:cs typeface="ＭＳ Ｐゴシック" pitchFamily="-109" charset="-128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0" y="58738"/>
          <a:ext cx="9144000" cy="6608762"/>
        </p:xfrm>
        <a:graphic>
          <a:graphicData uri="http://schemas.openxmlformats.org/presentationml/2006/ole">
            <p:oleObj spid="_x0000_s223234" name="Acrobat Document" r:id="rId4" imgW="11722100" imgH="8470900" progId="">
              <p:embed/>
            </p:oleObj>
          </a:graphicData>
        </a:graphic>
      </p:graphicFrame>
      <p:sp>
        <p:nvSpPr>
          <p:cNvPr id="6" name="Afrundet rektangel 5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18438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Build a meal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rundet rektangel 4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19459" name="Pladsholder til indhold 2"/>
          <p:cNvSpPr>
            <a:spLocks noGrp="1"/>
          </p:cNvSpPr>
          <p:nvPr>
            <p:ph idx="1"/>
          </p:nvPr>
        </p:nvSpPr>
        <p:spPr>
          <a:xfrm>
            <a:off x="1371600" y="1600200"/>
            <a:ext cx="7772400" cy="4525963"/>
          </a:xfrm>
        </p:spPr>
        <p:txBody>
          <a:bodyPr/>
          <a:lstStyle/>
          <a:p>
            <a:pPr marL="0" eaLnBrk="1" hangingPunct="1">
              <a:buFont typeface="Arial" pitchFamily="-109" charset="0"/>
              <a:buNone/>
            </a:pPr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Sunde, intelligente og sæsonbestemte </a:t>
            </a:r>
            <a:br>
              <a:rPr lang="da-DK" sz="2800">
                <a:ea typeface="ＭＳ Ｐゴシック" pitchFamily="-109" charset="-128"/>
                <a:cs typeface="ＭＳ Ｐゴシック" pitchFamily="-109" charset="-128"/>
              </a:rPr>
            </a:br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hoved- og mellemmåltider med stor smag, </a:t>
            </a:r>
            <a:br>
              <a:rPr lang="da-DK" sz="2800">
                <a:ea typeface="ＭＳ Ｐゴシック" pitchFamily="-109" charset="-128"/>
                <a:cs typeface="ＭＳ Ｐゴシック" pitchFamily="-109" charset="-128"/>
              </a:rPr>
            </a:br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hvor hygge og klima er i højsædet og </a:t>
            </a:r>
            <a:br>
              <a:rPr lang="da-DK" sz="2800">
                <a:ea typeface="ＭＳ Ｐゴシック" pitchFamily="-109" charset="-128"/>
                <a:cs typeface="ＭＳ Ｐゴシック" pitchFamily="-109" charset="-128"/>
              </a:rPr>
            </a:br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som er til at betale. </a:t>
            </a:r>
          </a:p>
          <a:p>
            <a:pPr marL="0" eaLnBrk="1" hangingPunct="1">
              <a:buFont typeface="Arial" pitchFamily="-109" charset="0"/>
              <a:buNone/>
            </a:pPr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Cup N’ er en del af ”Build a Meal” konceptet og/eller kan bruges separat i kopholderen.</a:t>
            </a:r>
          </a:p>
        </p:txBody>
      </p:sp>
      <p:sp>
        <p:nvSpPr>
          <p:cNvPr id="19460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Baggrund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-109" charset="0"/>
              <a:buNone/>
            </a:pPr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Tanken bag…</a:t>
            </a:r>
          </a:p>
        </p:txBody>
      </p:sp>
      <p:sp>
        <p:nvSpPr>
          <p:cNvPr id="4" name="Afrundet rektangel 3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20484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Build a meal - Head</a:t>
            </a:r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1295400" y="1600200"/>
            <a:ext cx="5457825" cy="5257800"/>
            <a:chOff x="1858" y="1956"/>
            <a:chExt cx="8208" cy="8208"/>
          </a:xfrm>
        </p:grpSpPr>
        <p:sp>
          <p:nvSpPr>
            <p:cNvPr id="20486" name="AutoShape 6"/>
            <p:cNvSpPr>
              <a:spLocks noChangeAspect="1" noChangeArrowheads="1" noTextEdit="1"/>
            </p:cNvSpPr>
            <p:nvPr/>
          </p:nvSpPr>
          <p:spPr bwMode="auto">
            <a:xfrm>
              <a:off x="1858" y="1956"/>
              <a:ext cx="8208" cy="8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da-DK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endParaRPr>
            </a:p>
          </p:txBody>
        </p:sp>
        <p:sp>
          <p:nvSpPr>
            <p:cNvPr id="20487" name="_s20487"/>
            <p:cNvSpPr>
              <a:spLocks noChangeArrowheads="1" noTextEdit="1"/>
            </p:cNvSpPr>
            <p:nvPr/>
          </p:nvSpPr>
          <p:spPr bwMode="auto">
            <a:xfrm>
              <a:off x="2628" y="3752"/>
              <a:ext cx="4617" cy="4617"/>
            </a:xfrm>
            <a:custGeom>
              <a:avLst/>
              <a:gdLst>
                <a:gd name="G0" fmla="+- 3600 0 0"/>
                <a:gd name="G1" fmla="+- 21600 0 3600"/>
                <a:gd name="G2" fmla="+- 21600 0 36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600" y="10800"/>
                  </a:moveTo>
                  <a:cubicBezTo>
                    <a:pt x="3600" y="14776"/>
                    <a:pt x="6824" y="18000"/>
                    <a:pt x="10800" y="18000"/>
                  </a:cubicBezTo>
                  <a:cubicBezTo>
                    <a:pt x="14776" y="18000"/>
                    <a:pt x="18000" y="14776"/>
                    <a:pt x="18000" y="10800"/>
                  </a:cubicBezTo>
                  <a:cubicBezTo>
                    <a:pt x="18000" y="6824"/>
                    <a:pt x="14776" y="3600"/>
                    <a:pt x="10800" y="3600"/>
                  </a:cubicBezTo>
                  <a:cubicBezTo>
                    <a:pt x="6824" y="3600"/>
                    <a:pt x="3600" y="6824"/>
                    <a:pt x="3600" y="10800"/>
                  </a:cubicBezTo>
                  <a:close/>
                </a:path>
              </a:pathLst>
            </a:custGeom>
            <a:solidFill>
              <a:srgbClr val="99CC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da-DK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endParaRPr>
            </a:p>
          </p:txBody>
        </p:sp>
        <p:sp>
          <p:nvSpPr>
            <p:cNvPr id="20488" name="_s20488"/>
            <p:cNvSpPr>
              <a:spLocks/>
            </p:cNvSpPr>
            <p:nvPr/>
          </p:nvSpPr>
          <p:spPr bwMode="auto">
            <a:xfrm>
              <a:off x="8835" y="4008"/>
              <a:ext cx="1231" cy="1026"/>
            </a:xfrm>
            <a:prstGeom prst="callout2">
              <a:avLst>
                <a:gd name="adj1" fmla="val 17394"/>
                <a:gd name="adj2" fmla="val -9301"/>
                <a:gd name="adj3" fmla="val 17394"/>
                <a:gd name="adj4" fmla="val -17634"/>
                <a:gd name="adj5" fmla="val 200000"/>
                <a:gd name="adj6" fmla="val -160273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a-DK" sz="1100">
                  <a:solidFill>
                    <a:prstClr val="black"/>
                  </a:solidFill>
                  <a:latin typeface="Arial Unicode MS" pitchFamily="-109" charset="0"/>
                  <a:ea typeface="ＭＳ Ｐゴシック" pitchFamily="-109" charset="-128"/>
                  <a:cs typeface="ＭＳ Ｐゴシック" pitchFamily="-109" charset="-128"/>
                </a:rPr>
                <a:t>Emballage, der er praktisk og med 3 rum</a:t>
              </a:r>
              <a:r>
                <a:rPr lang="da-DK" sz="1100">
                  <a:solidFill>
                    <a:prstClr val="black"/>
                  </a:solidFill>
                  <a:latin typeface="Verdana" pitchFamily="-109" charset="0"/>
                  <a:ea typeface="ＭＳ Ｐゴシック" pitchFamily="-109" charset="-128"/>
                  <a:cs typeface="ＭＳ Ｐゴシック" pitchFamily="-109" charset="-128"/>
                </a:rPr>
                <a:t> </a:t>
              </a:r>
              <a:endParaRPr lang="da-DK" sz="24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endParaRPr>
            </a:p>
          </p:txBody>
        </p:sp>
        <p:sp>
          <p:nvSpPr>
            <p:cNvPr id="20489" name="_s20489"/>
            <p:cNvSpPr>
              <a:spLocks noChangeArrowheads="1" noTextEdit="1"/>
            </p:cNvSpPr>
            <p:nvPr/>
          </p:nvSpPr>
          <p:spPr bwMode="auto">
            <a:xfrm>
              <a:off x="3397" y="4521"/>
              <a:ext cx="3078" cy="3078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99CC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da-DK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endParaRPr>
            </a:p>
          </p:txBody>
        </p:sp>
        <p:sp>
          <p:nvSpPr>
            <p:cNvPr id="20490" name="_s20490"/>
            <p:cNvSpPr>
              <a:spLocks/>
            </p:cNvSpPr>
            <p:nvPr/>
          </p:nvSpPr>
          <p:spPr bwMode="auto">
            <a:xfrm>
              <a:off x="8835" y="2982"/>
              <a:ext cx="1231" cy="1026"/>
            </a:xfrm>
            <a:prstGeom prst="callout2">
              <a:avLst>
                <a:gd name="adj1" fmla="val 17394"/>
                <a:gd name="adj2" fmla="val -9301"/>
                <a:gd name="adj3" fmla="val 17394"/>
                <a:gd name="adj4" fmla="val -17829"/>
                <a:gd name="adj5" fmla="val 300000"/>
                <a:gd name="adj6" fmla="val -22306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a-DK" sz="1100">
                  <a:solidFill>
                    <a:prstClr val="black"/>
                  </a:solidFill>
                  <a:latin typeface="Verdana" pitchFamily="-109" charset="0"/>
                  <a:ea typeface="ＭＳ Ｐゴシック" pitchFamily="-109" charset="-128"/>
                  <a:cs typeface="ＭＳ Ｐゴシック" pitchFamily="-109" charset="-128"/>
                </a:rPr>
                <a:t>Fornyelse i tilbehør, f.eks. tang </a:t>
              </a:r>
              <a:endParaRPr lang="da-DK" sz="24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endParaRPr>
            </a:p>
          </p:txBody>
        </p:sp>
        <p:sp>
          <p:nvSpPr>
            <p:cNvPr id="20491" name="_s20491"/>
            <p:cNvSpPr>
              <a:spLocks noChangeArrowheads="1" noTextEdit="1"/>
            </p:cNvSpPr>
            <p:nvPr/>
          </p:nvSpPr>
          <p:spPr bwMode="auto">
            <a:xfrm>
              <a:off x="4167" y="5291"/>
              <a:ext cx="1539" cy="1539"/>
            </a:xfrm>
            <a:prstGeom prst="ellipse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da-DK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endParaRPr>
            </a:p>
          </p:txBody>
        </p:sp>
        <p:sp>
          <p:nvSpPr>
            <p:cNvPr id="20492" name="_s20492"/>
            <p:cNvSpPr>
              <a:spLocks/>
            </p:cNvSpPr>
            <p:nvPr/>
          </p:nvSpPr>
          <p:spPr bwMode="auto">
            <a:xfrm>
              <a:off x="8835" y="1956"/>
              <a:ext cx="1231" cy="1026"/>
            </a:xfrm>
            <a:prstGeom prst="callout2">
              <a:avLst>
                <a:gd name="adj1" fmla="val 17394"/>
                <a:gd name="adj2" fmla="val -9301"/>
                <a:gd name="adj3" fmla="val 17394"/>
                <a:gd name="adj4" fmla="val -17634"/>
                <a:gd name="adj5" fmla="val 400000"/>
                <a:gd name="adj6" fmla="val -316667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da-DK" sz="1100">
                  <a:solidFill>
                    <a:prstClr val="black"/>
                  </a:solidFill>
                  <a:latin typeface="Verdana" pitchFamily="-109" charset="0"/>
                  <a:ea typeface="ＭＳ Ｐゴシック" pitchFamily="-109" charset="-128"/>
                  <a:cs typeface="ＭＳ Ｐゴシック" pitchFamily="-109" charset="-128"/>
                </a:rPr>
                <a:t>Tradition (den danske ret)</a:t>
              </a:r>
              <a:endParaRPr lang="da-DK" sz="24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endParaRPr>
            </a:p>
          </p:txBody>
        </p:sp>
      </p:grp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6151563" y="4067175"/>
            <a:ext cx="2246312" cy="188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1884363" algn="l"/>
              </a:tabLst>
            </a:pPr>
            <a:endParaRPr lang="da-DK" sz="1600" b="1">
              <a:solidFill>
                <a:prstClr val="black"/>
              </a:solidFill>
              <a:ea typeface="ＭＳ Ｐゴシック" pitchFamily="-109" charset="-128"/>
              <a:cs typeface="ＭＳ Ｐゴシック" pitchFamily="-109" charset="-128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1884363" algn="l"/>
              </a:tabLst>
            </a:pPr>
            <a:r>
              <a:rPr lang="da-DK" sz="2400" b="1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RETTER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1884363" algn="l"/>
              </a:tabLst>
            </a:pPr>
            <a:endParaRPr lang="da-DK" sz="800" b="1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1884363" algn="l"/>
              </a:tabLst>
            </a:pPr>
            <a:r>
              <a:rPr lang="da-DK" sz="1400" b="1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Grøntsagssuppe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1884363" algn="l"/>
              </a:tabLst>
            </a:pPr>
            <a:r>
              <a:rPr lang="da-DK" sz="1400" b="1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Laks og spinat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1884363" algn="l"/>
              </a:tabLst>
            </a:pPr>
            <a:r>
              <a:rPr lang="da-DK" sz="1400" b="1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Grydestegt kylling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1884363" algn="l"/>
              </a:tabLst>
            </a:pPr>
            <a:r>
              <a:rPr lang="da-DK" sz="1400" b="1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Hakkebøf med bløde løg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1884363" algn="l"/>
              </a:tabLst>
            </a:pPr>
            <a:r>
              <a:rPr lang="da-DK" sz="1400" b="1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Mørbradsgryde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Billede 3" descr="Picture 23.png"/>
          <p:cNvPicPr>
            <a:picLocks noChangeAspect="1"/>
          </p:cNvPicPr>
          <p:nvPr/>
        </p:nvPicPr>
        <p:blipFill>
          <a:blip r:embed="rId3"/>
          <a:srcRect t="63559"/>
          <a:stretch>
            <a:fillRect/>
          </a:stretch>
        </p:blipFill>
        <p:spPr bwMode="auto">
          <a:xfrm>
            <a:off x="0" y="4502150"/>
            <a:ext cx="9144000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Billede 15" descr="Picture 26.jpg"/>
          <p:cNvPicPr>
            <a:picLocks noChangeAspect="1"/>
          </p:cNvPicPr>
          <p:nvPr/>
        </p:nvPicPr>
        <p:blipFill>
          <a:blip r:embed="rId4"/>
          <a:srcRect l="12280" r="-699"/>
          <a:stretch>
            <a:fillRect/>
          </a:stretch>
        </p:blipFill>
        <p:spPr bwMode="auto">
          <a:xfrm>
            <a:off x="5943600" y="4648200"/>
            <a:ext cx="244633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frundet rektangel 17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22533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Build a meal - Cup</a:t>
            </a:r>
          </a:p>
        </p:txBody>
      </p:sp>
      <p:sp>
        <p:nvSpPr>
          <p:cNvPr id="22534" name="Tekstboks 28"/>
          <p:cNvSpPr txBox="1">
            <a:spLocks noChangeArrowheads="1"/>
          </p:cNvSpPr>
          <p:nvPr/>
        </p:nvSpPr>
        <p:spPr bwMode="auto">
          <a:xfrm>
            <a:off x="6934200" y="3213100"/>
            <a:ext cx="9064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10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Soup N’ Cup</a:t>
            </a:r>
          </a:p>
        </p:txBody>
      </p:sp>
      <p:sp>
        <p:nvSpPr>
          <p:cNvPr id="22535" name="Tekstboks 29"/>
          <p:cNvSpPr txBox="1">
            <a:spLocks noChangeArrowheads="1"/>
          </p:cNvSpPr>
          <p:nvPr/>
        </p:nvSpPr>
        <p:spPr bwMode="auto">
          <a:xfrm>
            <a:off x="7924800" y="3213100"/>
            <a:ext cx="96361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10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Snack N’ Cup</a:t>
            </a:r>
          </a:p>
        </p:txBody>
      </p:sp>
      <p:sp>
        <p:nvSpPr>
          <p:cNvPr id="22536" name="Tekstboks 30"/>
          <p:cNvSpPr txBox="1">
            <a:spLocks noChangeArrowheads="1"/>
          </p:cNvSpPr>
          <p:nvPr/>
        </p:nvSpPr>
        <p:spPr bwMode="auto">
          <a:xfrm>
            <a:off x="5832475" y="3213100"/>
            <a:ext cx="94932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10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Sticks N’ Cup</a:t>
            </a:r>
          </a:p>
        </p:txBody>
      </p:sp>
      <p:pic>
        <p:nvPicPr>
          <p:cNvPr id="22537" name="Billede 18" descr="Picture 28.jpg"/>
          <p:cNvPicPr>
            <a:picLocks noChangeAspect="1"/>
          </p:cNvPicPr>
          <p:nvPr/>
        </p:nvPicPr>
        <p:blipFill>
          <a:blip r:embed="rId5"/>
          <a:srcRect b="20389"/>
          <a:stretch>
            <a:fillRect/>
          </a:stretch>
        </p:blipFill>
        <p:spPr bwMode="auto">
          <a:xfrm>
            <a:off x="5791200" y="1524000"/>
            <a:ext cx="33464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Billede 13" descr="Picture 27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0600" y="1295400"/>
            <a:ext cx="2305050" cy="320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Billede 14" descr="Picture 27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40663" y="5789613"/>
            <a:ext cx="549275" cy="76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Billede 16" descr="Picture 25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1613" y="4502150"/>
            <a:ext cx="2693987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1" name="Billede 18" descr="Picture 25.jpg"/>
          <p:cNvPicPr>
            <a:picLocks noChangeAspect="1"/>
          </p:cNvPicPr>
          <p:nvPr/>
        </p:nvPicPr>
        <p:blipFill>
          <a:blip r:embed="rId7"/>
          <a:srcRect l="26759" t="5086" r="48929" b="49153"/>
          <a:stretch>
            <a:fillRect/>
          </a:stretch>
        </p:blipFill>
        <p:spPr bwMode="auto">
          <a:xfrm>
            <a:off x="3295650" y="1219200"/>
            <a:ext cx="2133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frundet rektangel 5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23555" name="Titel 16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391400" cy="1143000"/>
          </a:xfrm>
        </p:spPr>
        <p:txBody>
          <a:bodyPr/>
          <a:lstStyle/>
          <a:p>
            <a:pPr algn="l" eaLnBrk="1" hangingPunct="1"/>
            <a:r>
              <a:rPr lang="da-DK">
                <a:solidFill>
                  <a:schemeClr val="bg1"/>
                </a:solidFill>
                <a:ea typeface="ＭＳ Ｐゴシック" pitchFamily="-109" charset="-128"/>
                <a:cs typeface="ＭＳ Ｐゴシック" pitchFamily="-109" charset="-128"/>
              </a:rPr>
              <a:t>Cup N’</a:t>
            </a:r>
          </a:p>
        </p:txBody>
      </p:sp>
      <p:pic>
        <p:nvPicPr>
          <p:cNvPr id="23556" name="Billede 4" descr="Picture 2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1371600"/>
            <a:ext cx="3913188" cy="544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9" descr="o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08800" y="3352800"/>
            <a:ext cx="2235200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14" descr="Fruttier"/>
          <p:cNvPicPr>
            <a:picLocks noChangeAspect="1" noChangeArrowheads="1"/>
          </p:cNvPicPr>
          <p:nvPr/>
        </p:nvPicPr>
        <p:blipFill>
          <a:blip r:embed="rId4"/>
          <a:srcRect b="5681"/>
          <a:stretch>
            <a:fillRect/>
          </a:stretch>
        </p:blipFill>
        <p:spPr bwMode="auto">
          <a:xfrm>
            <a:off x="4503738" y="3352800"/>
            <a:ext cx="28257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Billede 14" descr="Picture 33.jpg"/>
          <p:cNvPicPr>
            <a:picLocks noChangeAspect="1"/>
          </p:cNvPicPr>
          <p:nvPr/>
        </p:nvPicPr>
        <p:blipFill>
          <a:blip r:embed="rId5"/>
          <a:srcRect r="18428"/>
          <a:stretch>
            <a:fillRect/>
          </a:stretch>
        </p:blipFill>
        <p:spPr bwMode="auto">
          <a:xfrm>
            <a:off x="4872038" y="0"/>
            <a:ext cx="4271962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frundet rektangel 12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pic>
        <p:nvPicPr>
          <p:cNvPr id="24582" name="Picture 11" descr="prawnmain_narrowweb__300x425,0"/>
          <p:cNvPicPr>
            <a:picLocks noChangeAspect="1" noChangeArrowheads="1"/>
          </p:cNvPicPr>
          <p:nvPr/>
        </p:nvPicPr>
        <p:blipFill>
          <a:blip r:embed="rId6"/>
          <a:srcRect t="3455" b="2094"/>
          <a:stretch>
            <a:fillRect/>
          </a:stretch>
        </p:blipFill>
        <p:spPr bwMode="auto">
          <a:xfrm>
            <a:off x="1295400" y="2649538"/>
            <a:ext cx="3263900" cy="420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Tekstboks 9"/>
          <p:cNvSpPr txBox="1">
            <a:spLocks noChangeArrowheads="1"/>
          </p:cNvSpPr>
          <p:nvPr/>
        </p:nvSpPr>
        <p:spPr bwMode="auto">
          <a:xfrm>
            <a:off x="304800" y="1295400"/>
            <a:ext cx="4745038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1600" b="1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Smagsprøver: Marineret okseinderlår på spyd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1600" b="1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med cherrytomat, broccolibuket,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1600" b="1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rugbrødscrouton og ostetern (”tapas på spyd”)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a-DK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24584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Sticks N’ Cup</a:t>
            </a:r>
          </a:p>
        </p:txBody>
      </p:sp>
      <p:pic>
        <p:nvPicPr>
          <p:cNvPr id="24585" name="Billede 13" descr="Picture 29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46563" y="2060575"/>
            <a:ext cx="1925637" cy="318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guler%C3%B8dder_02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2688" y="2060575"/>
            <a:ext cx="4132262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14" descr="groenfrugt_5kg_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92688" y="942975"/>
            <a:ext cx="244792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Afrundet rektangel 13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pic>
        <p:nvPicPr>
          <p:cNvPr id="25605" name="Picture 10" descr="MR_Dec_Noedd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582863"/>
            <a:ext cx="1636713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2" descr="mellem_torre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459413"/>
            <a:ext cx="16637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8" descr="olive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257675"/>
            <a:ext cx="16637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20" descr="watermelon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10438" y="1441450"/>
            <a:ext cx="1833562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9" name="Tekstboks 12"/>
          <p:cNvSpPr txBox="1">
            <a:spLocks noChangeArrowheads="1"/>
          </p:cNvSpPr>
          <p:nvPr/>
        </p:nvSpPr>
        <p:spPr bwMode="auto">
          <a:xfrm>
            <a:off x="304800" y="1295400"/>
            <a:ext cx="52752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1600" b="1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Smagsprøver: Appelsinmarinerede gulerodssnacks,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1600" b="1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med ananas, blegselleri og nødde-frugt-drys</a:t>
            </a:r>
            <a:endParaRPr lang="da-DK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25610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Snacks N’ Cup</a:t>
            </a:r>
          </a:p>
        </p:txBody>
      </p:sp>
      <p:pic>
        <p:nvPicPr>
          <p:cNvPr id="25611" name="Picture 6" descr="sunde_snacks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36713" y="2403475"/>
            <a:ext cx="3355975" cy="450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2" name="Billede 14" descr="Picture 30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191000" y="2403475"/>
            <a:ext cx="1992313" cy="29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root-vegetable-soup-fd-l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2800350"/>
            <a:ext cx="51847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11" descr="Spicy-tomatsuppe_lar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14863" y="620713"/>
            <a:ext cx="413385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frundet rektangel 10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pic>
        <p:nvPicPr>
          <p:cNvPr id="26629" name="Picture 9" descr="3319260842_67d11a9f30"/>
          <p:cNvPicPr>
            <a:picLocks noChangeAspect="1" noChangeArrowheads="1"/>
          </p:cNvPicPr>
          <p:nvPr/>
        </p:nvPicPr>
        <p:blipFill>
          <a:blip r:embed="rId5"/>
          <a:srcRect l="5638" t="3967" r="1547" b="8333"/>
          <a:stretch>
            <a:fillRect/>
          </a:stretch>
        </p:blipFill>
        <p:spPr bwMode="auto">
          <a:xfrm>
            <a:off x="304800" y="2033588"/>
            <a:ext cx="340995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89" descr="ddv_koldsk_l_milj_web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24163" y="1933575"/>
            <a:ext cx="2652712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Tekstboks 9"/>
          <p:cNvSpPr txBox="1">
            <a:spLocks noChangeArrowheads="1"/>
          </p:cNvSpPr>
          <p:nvPr/>
        </p:nvSpPr>
        <p:spPr bwMode="auto">
          <a:xfrm>
            <a:off x="304800" y="1295400"/>
            <a:ext cx="41322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1600" b="1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Smagsprøver: Bacon-Jordskokkesuppe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1600" b="1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med grønt drys</a:t>
            </a:r>
            <a:endParaRPr lang="da-DK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26632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Soup N’ Cup</a:t>
            </a:r>
          </a:p>
        </p:txBody>
      </p:sp>
      <p:pic>
        <p:nvPicPr>
          <p:cNvPr id="26633" name="Billede 11" descr="Picture 31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54488" y="1752600"/>
            <a:ext cx="1824037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Medlemskort (5/18)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Medlemskort </a:t>
            </a:r>
            <a:r>
              <a:rPr lang="da-DK" dirty="0"/>
              <a:t>med andre samarbejdspartnere, fx fitness</a:t>
            </a:r>
            <a:r>
              <a:rPr lang="da-DK" dirty="0" smtClean="0"/>
              <a:t>	</a:t>
            </a:r>
          </a:p>
          <a:p>
            <a:r>
              <a:rPr lang="da-DK" dirty="0" smtClean="0"/>
              <a:t>Du </a:t>
            </a:r>
            <a:r>
              <a:rPr lang="da-DK" dirty="0"/>
              <a:t>anspores til at købe sundvej, fordi der er medlemsfordele	</a:t>
            </a:r>
          </a:p>
          <a:p>
            <a:endParaRPr lang="da-DK" dirty="0"/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frundet rektangel 21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6019800" y="1295400"/>
            <a:ext cx="2870200" cy="5262563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7652" name="Rectangle 8"/>
          <p:cNvSpPr>
            <a:spLocks noChangeArrowheads="1"/>
          </p:cNvSpPr>
          <p:nvPr/>
        </p:nvSpPr>
        <p:spPr bwMode="auto">
          <a:xfrm>
            <a:off x="3149600" y="1295400"/>
            <a:ext cx="2870200" cy="5262563"/>
          </a:xfrm>
          <a:prstGeom prst="rect">
            <a:avLst/>
          </a:prstGeom>
          <a:solidFill>
            <a:srgbClr val="95D03C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4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79400" y="1295400"/>
            <a:ext cx="2870200" cy="52625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7654" name="Text Box 5"/>
          <p:cNvSpPr txBox="1">
            <a:spLocks noChangeArrowheads="1"/>
          </p:cNvSpPr>
          <p:nvPr/>
        </p:nvSpPr>
        <p:spPr bwMode="auto">
          <a:xfrm>
            <a:off x="3149600" y="2841625"/>
            <a:ext cx="2717800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400" b="1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Sticks In Cup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Små rodfrugtefrikadeller m/ rugbrødscroutoner, rimmet rød peber, kinaradisse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Små rugmels-fiskefrikadeller m/ cafékartoffel-broccoli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OkseBrunchpølse m/ mager økologisk ost i tern-agurkeklods, gulerodsklods, oliven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Kylling-chunks m/ tørret mango, squash og cherrytomater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Roastbeef m/ gulerod-cornichon-sukkerært 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Ananas m/ ostetern-dadel-abrikos-sukkerært-agurk (morge-stick)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endParaRPr lang="da-DK" sz="11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27655" name="Tekstboks 5"/>
          <p:cNvSpPr txBox="1">
            <a:spLocks noChangeArrowheads="1"/>
          </p:cNvSpPr>
          <p:nvPr/>
        </p:nvSpPr>
        <p:spPr bwMode="auto">
          <a:xfrm>
            <a:off x="254000" y="2841625"/>
            <a:ext cx="2794000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252000">
            <a:prstTxWarp prst="textNoShape">
              <a:avLst/>
            </a:prstTxWarp>
            <a:spAutoFit/>
          </a:bodyPr>
          <a:lstStyle/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400" b="1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Snack In Cup: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Kæmpe-rosiner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Cherrytomater, Druer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Små gulerødder med top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Gulerodsstave, Sukkerærter 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Agurkestave, Ananasbjælker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Appelsinbåde/blegselleri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Oliven uden sten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Tørrede abrikoser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Sveske, dadel, Bananchips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Grillede pastinakker med urter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Vandmelon/jordbær 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Kirsebær, Nødder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endParaRPr lang="da-DK" sz="1100" b="1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1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27656" name="Tekstboks 6"/>
          <p:cNvSpPr txBox="1">
            <a:spLocks noChangeArrowheads="1"/>
          </p:cNvSpPr>
          <p:nvPr/>
        </p:nvSpPr>
        <p:spPr bwMode="auto">
          <a:xfrm>
            <a:off x="6019800" y="2841625"/>
            <a:ext cx="2965450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400" b="1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Soup In Cup: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Bacon/Jordskoksuppe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Nødde/Kartoffelsuppe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Tomatsuppe/rugbrødscroutoner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Cock-Pit-Tail af gulerodstern, kinaradise i tern, appelsinsirup, æblejuice, hakket mynte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r>
              <a:rPr lang="da-DK" sz="1100">
                <a:solidFill>
                  <a:prstClr val="black"/>
                </a:solidFill>
                <a:latin typeface="Arial" pitchFamily="-109" charset="0"/>
                <a:ea typeface="ＭＳ Ｐゴシック" pitchFamily="-109" charset="-128"/>
                <a:cs typeface="ＭＳ Ｐゴシック" pitchFamily="-109" charset="-128"/>
              </a:rPr>
              <a:t>Jordbærkoldskål om sommeren</a:t>
            </a: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endParaRPr lang="da-DK" sz="11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50000"/>
              </a:spcBef>
              <a:spcAft>
                <a:spcPct val="0"/>
              </a:spcAft>
            </a:pPr>
            <a:endParaRPr lang="da-DK" sz="11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</a:pPr>
            <a:endParaRPr lang="da-DK" sz="1100">
              <a:solidFill>
                <a:prstClr val="black"/>
              </a:solidFill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27657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Flere idéer til Cup N’</a:t>
            </a:r>
          </a:p>
        </p:txBody>
      </p:sp>
      <p:sp>
        <p:nvSpPr>
          <p:cNvPr id="14" name="Afrundet rektangel 13"/>
          <p:cNvSpPr/>
          <p:nvPr/>
        </p:nvSpPr>
        <p:spPr>
          <a:xfrm>
            <a:off x="0" y="1104900"/>
            <a:ext cx="1549400" cy="1549400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16" name="Afrundet rektangel 15"/>
          <p:cNvSpPr/>
          <p:nvPr/>
        </p:nvSpPr>
        <p:spPr>
          <a:xfrm>
            <a:off x="2794000" y="1104900"/>
            <a:ext cx="1549400" cy="1549400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95D03C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18" name="Afrundet rektangel 17"/>
          <p:cNvSpPr/>
          <p:nvPr/>
        </p:nvSpPr>
        <p:spPr>
          <a:xfrm>
            <a:off x="5715000" y="1104900"/>
            <a:ext cx="1549400" cy="1549400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accent6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pic>
        <p:nvPicPr>
          <p:cNvPr id="27661" name="Billede 22" descr="Picture 3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63" y="1409700"/>
            <a:ext cx="795337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2" name="Billede 23" descr="Picture 29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9600" y="1143000"/>
            <a:ext cx="86360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3" name="Billede 24" descr="Picture 3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0" y="1295400"/>
            <a:ext cx="809625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rundet rektangel 4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28675" name="Pladsholder til indhold 5"/>
          <p:cNvSpPr>
            <a:spLocks noGrp="1"/>
          </p:cNvSpPr>
          <p:nvPr>
            <p:ph idx="1"/>
          </p:nvPr>
        </p:nvSpPr>
        <p:spPr>
          <a:xfrm>
            <a:off x="1295400" y="1600200"/>
            <a:ext cx="7391400" cy="4525963"/>
          </a:xfrm>
        </p:spPr>
        <p:txBody>
          <a:bodyPr/>
          <a:lstStyle/>
          <a:p>
            <a:pPr eaLnBrk="1" hangingPunct="1"/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Bidrage til stabilt blodsukker hos chaufføren</a:t>
            </a:r>
          </a:p>
          <a:p>
            <a:pPr eaLnBrk="1" hangingPunct="1"/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Nemt, hurtigt, sundt og økonomisk passende</a:t>
            </a:r>
          </a:p>
          <a:p>
            <a:pPr eaLnBrk="1" hangingPunct="1"/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Være rart og hyggeligt at indtage</a:t>
            </a:r>
          </a:p>
          <a:p>
            <a:pPr eaLnBrk="1" hangingPunct="1"/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Individuelt</a:t>
            </a:r>
          </a:p>
          <a:p>
            <a:pPr eaLnBrk="1" hangingPunct="1"/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Må ikke grise i bilen</a:t>
            </a:r>
          </a:p>
          <a:p>
            <a:pPr eaLnBrk="1" hangingPunct="1"/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Spises med én hånd (CUP)</a:t>
            </a:r>
          </a:p>
          <a:p>
            <a:pPr eaLnBrk="1" hangingPunct="1"/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Både for chauffører og andre på farten</a:t>
            </a:r>
          </a:p>
          <a:p>
            <a:pPr eaLnBrk="1" hangingPunct="1">
              <a:buFont typeface="Arial" pitchFamily="-109" charset="0"/>
              <a:buNone/>
            </a:pPr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 </a:t>
            </a:r>
          </a:p>
        </p:txBody>
      </p:sp>
      <p:sp>
        <p:nvSpPr>
          <p:cNvPr id="28676" name="Titel 16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391400" cy="1143000"/>
          </a:xfrm>
        </p:spPr>
        <p:txBody>
          <a:bodyPr/>
          <a:lstStyle/>
          <a:p>
            <a:pPr algn="l" eaLnBrk="1" hangingPunct="1"/>
            <a:r>
              <a:rPr lang="da-DK">
                <a:solidFill>
                  <a:schemeClr val="bg1"/>
                </a:solidFill>
                <a:ea typeface="ＭＳ Ｐゴシック" pitchFamily="-109" charset="-128"/>
                <a:cs typeface="ＭＳ Ｐゴシック" pitchFamily="-109" charset="-128"/>
              </a:rPr>
              <a:t>Behov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/>
          </p:cNvSpPr>
          <p:nvPr>
            <p:ph type="body" idx="1"/>
          </p:nvPr>
        </p:nvSpPr>
        <p:spPr>
          <a:xfrm>
            <a:off x="1295400" y="1600200"/>
            <a:ext cx="7391400" cy="4525963"/>
          </a:xfrm>
        </p:spPr>
        <p:txBody>
          <a:bodyPr/>
          <a:lstStyle/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5 muligheder for et hovedmåltid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5 muligheder for et mellemmåltid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Mulighed for at vælge økologisk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Ernæringsmæssigt tilpasset et stillesiddende arbejde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Købes på tanken eller på knudepunkter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Kan spises hvor og når som helst</a:t>
            </a:r>
          </a:p>
        </p:txBody>
      </p:sp>
      <p:sp>
        <p:nvSpPr>
          <p:cNvPr id="4" name="Afrundet rektangel 3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30724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Tilgang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body" idx="1"/>
          </p:nvPr>
        </p:nvSpPr>
        <p:spPr>
          <a:xfrm>
            <a:off x="1295400" y="1600200"/>
            <a:ext cx="7391400" cy="4525963"/>
          </a:xfrm>
        </p:spPr>
        <p:txBody>
          <a:bodyPr/>
          <a:lstStyle/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Alt i én løsning med emballage, der </a:t>
            </a:r>
            <a:br>
              <a:rPr lang="da-DK" sz="2800">
                <a:ea typeface="ＭＳ Ｐゴシック" pitchFamily="-109" charset="-128"/>
                <a:cs typeface="ＭＳ Ｐゴシック" pitchFamily="-109" charset="-128"/>
              </a:rPr>
            </a:br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gør det nemt at have med på farten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Passer til chaufførens køleskab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Formidling om sundhed på emballage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Retter valgt af chaufførerne selv</a:t>
            </a:r>
          </a:p>
        </p:txBody>
      </p:sp>
      <p:sp>
        <p:nvSpPr>
          <p:cNvPr id="7" name="Afrundet rektangel 6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32772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Tilgang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Billede 6" descr="Picture 32.jpg"/>
          <p:cNvPicPr>
            <a:picLocks noChangeAspect="1"/>
          </p:cNvPicPr>
          <p:nvPr/>
        </p:nvPicPr>
        <p:blipFill>
          <a:blip r:embed="rId3"/>
          <a:srcRect r="16667" b="2882"/>
          <a:stretch>
            <a:fillRect/>
          </a:stretch>
        </p:blipFill>
        <p:spPr bwMode="auto">
          <a:xfrm>
            <a:off x="1447800" y="609600"/>
            <a:ext cx="7620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600200" cy="5105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endParaRPr lang="da-DK" sz="1200" b="1">
              <a:solidFill>
                <a:prstClr val="black"/>
              </a:solidFill>
              <a:latin typeface="Arial" pitchFamily="-108" charset="0"/>
              <a:ea typeface="ＭＳ Ｐゴシック" charset="-128"/>
              <a:cs typeface="ＭＳ Ｐゴシック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endParaRPr lang="da-DK" sz="1200" b="1">
              <a:solidFill>
                <a:prstClr val="black"/>
              </a:solidFill>
              <a:latin typeface="Arial" pitchFamily="-108" charset="0"/>
              <a:ea typeface="ＭＳ Ｐゴシック" charset="-128"/>
              <a:cs typeface="ＭＳ Ｐゴシック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endParaRPr lang="da-DK" sz="1200" b="1">
              <a:solidFill>
                <a:prstClr val="black"/>
              </a:solidFill>
              <a:latin typeface="Arial" pitchFamily="-108" charset="0"/>
              <a:ea typeface="ＭＳ Ｐゴシック" charset="-128"/>
              <a:cs typeface="ＭＳ Ｐゴシック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endParaRPr lang="da-DK" sz="1200" b="1">
              <a:solidFill>
                <a:prstClr val="black"/>
              </a:solidFill>
              <a:latin typeface="Arial" pitchFamily="-108" charset="0"/>
              <a:ea typeface="ＭＳ Ｐゴシック" charset="-128"/>
              <a:cs typeface="ＭＳ Ｐゴシック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endParaRPr lang="da-DK" sz="1200" b="1">
              <a:solidFill>
                <a:prstClr val="black"/>
              </a:solidFill>
              <a:latin typeface="Arial" pitchFamily="-108" charset="0"/>
              <a:ea typeface="ＭＳ Ｐゴシック" charset="-128"/>
              <a:cs typeface="ＭＳ Ｐゴシック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endParaRPr lang="da-DK" sz="1200" b="1">
              <a:solidFill>
                <a:prstClr val="black"/>
              </a:solidFill>
              <a:latin typeface="Arial" pitchFamily="-108" charset="0"/>
              <a:ea typeface="ＭＳ Ｐゴシック" charset="-128"/>
              <a:cs typeface="ＭＳ Ｐゴシック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endParaRPr lang="da-DK" sz="1200" b="1">
              <a:solidFill>
                <a:prstClr val="black"/>
              </a:solidFill>
              <a:latin typeface="Arial" pitchFamily="-108" charset="0"/>
              <a:ea typeface="ＭＳ Ｐゴシック" charset="-128"/>
              <a:cs typeface="ＭＳ Ｐゴシック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endParaRPr lang="da-DK" sz="1200" b="1">
              <a:solidFill>
                <a:prstClr val="black"/>
              </a:solidFill>
              <a:latin typeface="Arial" pitchFamily="-108" charset="0"/>
              <a:ea typeface="ＭＳ Ｐゴシック" charset="-128"/>
              <a:cs typeface="ＭＳ Ｐゴシック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endParaRPr lang="da-DK" sz="1200" b="1">
              <a:solidFill>
                <a:prstClr val="black"/>
              </a:solidFill>
              <a:latin typeface="Arial" pitchFamily="-108" charset="0"/>
              <a:ea typeface="ＭＳ Ｐゴシック" charset="-128"/>
              <a:cs typeface="ＭＳ Ｐゴシック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endParaRPr lang="da-DK" sz="1200" b="1">
              <a:solidFill>
                <a:prstClr val="black"/>
              </a:solidFill>
              <a:latin typeface="Arial" pitchFamily="-108" charset="0"/>
              <a:ea typeface="ＭＳ Ｐゴシック" charset="-128"/>
              <a:cs typeface="ＭＳ Ｐゴシック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a-DK" sz="1200" b="1">
                <a:solidFill>
                  <a:prstClr val="black"/>
                </a:solidFill>
                <a:latin typeface="Arial" pitchFamily="-108" charset="0"/>
                <a:ea typeface="ＭＳ Ｐゴシック" charset="-128"/>
                <a:cs typeface="ＭＳ Ｐゴシック" charset="-128"/>
              </a:rPr>
              <a:t>Nordiske anbefalinger</a:t>
            </a: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endParaRPr lang="da-DK" sz="1200">
              <a:solidFill>
                <a:prstClr val="white"/>
              </a:solidFill>
              <a:latin typeface="Arial" pitchFamily="-108" charset="0"/>
              <a:ea typeface="ＭＳ Ｐゴシック" charset="-128"/>
              <a:cs typeface="ＭＳ Ｐゴシック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a-DK" sz="1200">
                <a:solidFill>
                  <a:prstClr val="white"/>
                </a:solidFill>
                <a:latin typeface="Arial" pitchFamily="-108" charset="0"/>
                <a:ea typeface="ＭＳ Ｐゴシック" charset="-128"/>
                <a:cs typeface="ＭＳ Ｐゴシック" charset="-128"/>
              </a:rPr>
              <a:t>Kriterier: </a:t>
            </a: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a-DK" sz="1200">
                <a:solidFill>
                  <a:prstClr val="white"/>
                </a:solidFill>
                <a:latin typeface="Arial" pitchFamily="-108" charset="0"/>
                <a:ea typeface="ＭＳ Ｐゴシック" charset="-128"/>
                <a:cs typeface="ＭＳ Ｐゴシック" charset="-128"/>
              </a:rPr>
              <a:t>1000 kJ (10%)  Protein 10-20E%, Kulhydrat 50-60E%, </a:t>
            </a: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a-DK" sz="1200">
                <a:solidFill>
                  <a:prstClr val="white"/>
                </a:solidFill>
                <a:latin typeface="Arial" pitchFamily="-108" charset="0"/>
                <a:ea typeface="ＭＳ Ｐゴシック" charset="-128"/>
                <a:cs typeface="ＭＳ Ｐゴシック" charset="-128"/>
              </a:rPr>
              <a:t>Fedt 25-35E% / maks. 30E%</a:t>
            </a: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a-DK" sz="1200">
                <a:solidFill>
                  <a:prstClr val="white"/>
                </a:solidFill>
                <a:latin typeface="Arial" pitchFamily="-108" charset="0"/>
                <a:ea typeface="ＭＳ Ｐゴシック" charset="-128"/>
                <a:cs typeface="ＭＳ Ｐゴシック" charset="-128"/>
              </a:rPr>
              <a:t>Kostfiber: </a:t>
            </a: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a-DK" sz="1200">
                <a:solidFill>
                  <a:prstClr val="white"/>
                </a:solidFill>
                <a:latin typeface="Arial" pitchFamily="-108" charset="0"/>
                <a:ea typeface="ＭＳ Ｐゴシック" charset="-128"/>
                <a:cs typeface="ＭＳ Ｐゴシック" charset="-128"/>
              </a:rPr>
              <a:t>25</a:t>
            </a:r>
            <a:r>
              <a:rPr lang="da-DK" sz="1200" baseline="30000">
                <a:solidFill>
                  <a:prstClr val="white"/>
                </a:solidFill>
                <a:latin typeface="Arial" pitchFamily="-108" charset="0"/>
                <a:ea typeface="ＭＳ Ｐゴシック" charset="-128"/>
                <a:cs typeface="ＭＳ Ｐゴシック" charset="-128"/>
              </a:rPr>
              <a:t>+ </a:t>
            </a:r>
            <a:r>
              <a:rPr lang="da-DK" sz="1200">
                <a:solidFill>
                  <a:prstClr val="white"/>
                </a:solidFill>
                <a:latin typeface="Arial" pitchFamily="-108" charset="0"/>
                <a:ea typeface="ＭＳ Ｐゴシック" charset="-128"/>
                <a:cs typeface="ＭＳ Ｐゴシック" charset="-128"/>
              </a:rPr>
              <a:t>g. pr. dag </a:t>
            </a: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a-DK" sz="1200">
                <a:solidFill>
                  <a:prstClr val="white"/>
                </a:solidFill>
                <a:latin typeface="Arial" pitchFamily="-108" charset="0"/>
                <a:ea typeface="ＭＳ Ｐゴシック" charset="-128"/>
                <a:cs typeface="ＭＳ Ｐゴシック" charset="-128"/>
              </a:rPr>
              <a:t>Samt 1/3 af hver Fedtsyre</a:t>
            </a:r>
            <a:endParaRPr lang="da-DK" sz="1400" b="1">
              <a:solidFill>
                <a:prstClr val="black"/>
              </a:solidFill>
              <a:latin typeface="Arial" pitchFamily="-108" charset="0"/>
              <a:ea typeface="ＭＳ Ｐゴシック" charset="-128"/>
              <a:cs typeface="ＭＳ Ｐゴシック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 pitchFamily="-108" charset="0"/>
              <a:ea typeface="ＭＳ Ｐゴシック" charset="-128"/>
              <a:cs typeface="ＭＳ Ｐゴシック" charset="-128"/>
            </a:endParaRPr>
          </a:p>
          <a:p>
            <a:pPr marL="358775" fontAlgn="base">
              <a:spcBef>
                <a:spcPct val="0"/>
              </a:spcBef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 pitchFamily="-108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Afrundet rektangel 8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34821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Tilgang</a:t>
            </a: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229600" y="4114800"/>
            <a:ext cx="914400" cy="2678113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  <a:p>
            <a:pPr marL="360000" fontAlgn="base">
              <a:spcAft>
                <a:spcPct val="0"/>
              </a:spcAft>
              <a:defRPr/>
            </a:pPr>
            <a:endParaRPr lang="da-DK" sz="1400">
              <a:solidFill>
                <a:prstClr val="black"/>
              </a:solidFill>
              <a:latin typeface="Arial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rundet rektangel 4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36867" name="Pladsholder til indhold 16"/>
          <p:cNvSpPr>
            <a:spLocks noGrp="1"/>
          </p:cNvSpPr>
          <p:nvPr>
            <p:ph idx="1"/>
          </p:nvPr>
        </p:nvSpPr>
        <p:spPr>
          <a:xfrm>
            <a:off x="1295400" y="1447800"/>
            <a:ext cx="8147050" cy="4851400"/>
          </a:xfrm>
        </p:spPr>
        <p:txBody>
          <a:bodyPr/>
          <a:lstStyle/>
          <a:p>
            <a:pPr marL="0" lvl="1" eaLnBrk="1" hangingPunct="1">
              <a:buFont typeface="Arial" pitchFamily="-109" charset="0"/>
              <a:buNone/>
            </a:pPr>
            <a:endParaRPr lang="da-DK" sz="2400">
              <a:ea typeface="ＭＳ Ｐゴシック" pitchFamily="-109" charset="-128"/>
            </a:endParaRPr>
          </a:p>
          <a:p>
            <a:pPr marL="0" lvl="1" eaLnBrk="1" hangingPunct="1">
              <a:buFontTx/>
              <a:buChar char="•"/>
            </a:pPr>
            <a:r>
              <a:rPr lang="da-DK">
                <a:ea typeface="ＭＳ Ｐゴシック" pitchFamily="-109" charset="-128"/>
              </a:rPr>
              <a:t>Køre-/hviletidsregler ingen hindring for sund mad</a:t>
            </a:r>
          </a:p>
          <a:p>
            <a:pPr marL="0" lvl="1" eaLnBrk="1" hangingPunct="1">
              <a:buFontTx/>
              <a:buChar char="•"/>
            </a:pPr>
            <a:r>
              <a:rPr lang="da-DK">
                <a:ea typeface="ＭＳ Ｐゴシック" pitchFamily="-109" charset="-128"/>
              </a:rPr>
              <a:t>Let at forstå konceptet</a:t>
            </a:r>
          </a:p>
          <a:p>
            <a:pPr marL="0" lvl="1" eaLnBrk="1" hangingPunct="1">
              <a:buFontTx/>
              <a:buChar char="•"/>
            </a:pPr>
            <a:r>
              <a:rPr lang="da-DK">
                <a:ea typeface="ＭＳ Ｐゴシック" pitchFamily="-109" charset="-128"/>
              </a:rPr>
              <a:t>Valgmulighed, så du får mange nye madoplevelser</a:t>
            </a:r>
          </a:p>
          <a:p>
            <a:pPr marL="0" lvl="1" eaLnBrk="1" hangingPunct="1">
              <a:buFont typeface="Arial" pitchFamily="-109" charset="0"/>
              <a:buNone/>
            </a:pPr>
            <a:r>
              <a:rPr lang="da-DK">
                <a:ea typeface="ＭＳ Ｐゴシック" pitchFamily="-109" charset="-128"/>
              </a:rPr>
              <a:t>• Nemt og tilgængeligt</a:t>
            </a:r>
          </a:p>
          <a:p>
            <a:pPr marL="0" lvl="1" eaLnBrk="1" hangingPunct="1">
              <a:buFontTx/>
              <a:buChar char="•"/>
            </a:pPr>
            <a:r>
              <a:rPr lang="da-DK">
                <a:ea typeface="ＭＳ Ｐゴシック" pitchFamily="-109" charset="-128"/>
              </a:rPr>
              <a:t>Sund mad til en hel dag kan købes på én gang</a:t>
            </a:r>
          </a:p>
          <a:p>
            <a:pPr marL="0" lvl="1" eaLnBrk="1" hangingPunct="1">
              <a:buFont typeface="Arial" pitchFamily="-109" charset="0"/>
              <a:buNone/>
            </a:pPr>
            <a:r>
              <a:rPr lang="da-DK">
                <a:ea typeface="ＭＳ Ｐゴシック" pitchFamily="-109" charset="-128"/>
              </a:rPr>
              <a:t>• De fleste bilister har kopholder </a:t>
            </a:r>
          </a:p>
          <a:p>
            <a:pPr marL="0" lvl="1" eaLnBrk="1" hangingPunct="1">
              <a:buFont typeface="Arial" pitchFamily="-109" charset="0"/>
              <a:buNone/>
            </a:pPr>
            <a:r>
              <a:rPr lang="da-DK">
                <a:ea typeface="ＭＳ Ｐゴシック" pitchFamily="-109" charset="-128"/>
              </a:rPr>
              <a:t>• Større trivsel, mindre sygefravær, bedre trafiksikkerhed</a:t>
            </a:r>
          </a:p>
          <a:p>
            <a:pPr marL="0" lvl="1" eaLnBrk="1" hangingPunct="1">
              <a:buFont typeface="Arial" pitchFamily="-109" charset="0"/>
              <a:buNone/>
            </a:pPr>
            <a:r>
              <a:rPr lang="da-DK" sz="2400">
                <a:ea typeface="ＭＳ Ｐゴシック" pitchFamily="-109" charset="-128"/>
              </a:rPr>
              <a:t>- </a:t>
            </a:r>
          </a:p>
          <a:p>
            <a:pPr marL="0" lvl="1" eaLnBrk="1" hangingPunct="1">
              <a:buFont typeface="Arial" pitchFamily="-109" charset="0"/>
              <a:buNone/>
            </a:pPr>
            <a:endParaRPr lang="da-DK" sz="2400">
              <a:ea typeface="ＭＳ Ｐゴシック" pitchFamily="-109" charset="-128"/>
            </a:endParaRPr>
          </a:p>
        </p:txBody>
      </p:sp>
      <p:sp>
        <p:nvSpPr>
          <p:cNvPr id="36868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Fordele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rundet rektangel 4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38915" name="Pladsholder til indhold 16"/>
          <p:cNvSpPr>
            <a:spLocks noGrp="1"/>
          </p:cNvSpPr>
          <p:nvPr>
            <p:ph idx="4294967295"/>
          </p:nvPr>
        </p:nvSpPr>
        <p:spPr>
          <a:xfrm>
            <a:off x="1295400" y="1773238"/>
            <a:ext cx="8147050" cy="4525962"/>
          </a:xfrm>
        </p:spPr>
        <p:txBody>
          <a:bodyPr/>
          <a:lstStyle/>
          <a:p>
            <a:pPr marL="0" lvl="1" eaLnBrk="1" hangingPunct="1">
              <a:buFont typeface="Arial" pitchFamily="-109" charset="0"/>
              <a:buNone/>
            </a:pPr>
            <a:endParaRPr lang="da-DK" sz="2400">
              <a:ea typeface="ＭＳ Ｐゴシック" pitchFamily="-109" charset="-128"/>
            </a:endParaRPr>
          </a:p>
          <a:p>
            <a:pPr marL="0" lvl="1" eaLnBrk="1" hangingPunct="1">
              <a:buFont typeface="Arial" pitchFamily="-109" charset="0"/>
              <a:buNone/>
            </a:pPr>
            <a:r>
              <a:rPr lang="da-DK" sz="2400">
                <a:ea typeface="ＭＳ Ｐゴシック" pitchFamily="-109" charset="-128"/>
              </a:rPr>
              <a:t>•	</a:t>
            </a:r>
            <a:r>
              <a:rPr lang="da-DK">
                <a:ea typeface="ＭＳ Ｐゴシック" pitchFamily="-109" charset="-128"/>
              </a:rPr>
              <a:t>Er vanens magt for stor – hvordan </a:t>
            </a:r>
            <a:br>
              <a:rPr lang="da-DK">
                <a:ea typeface="ＭＳ Ｐゴシック" pitchFamily="-109" charset="-128"/>
              </a:rPr>
            </a:br>
            <a:r>
              <a:rPr lang="da-DK">
                <a:ea typeface="ＭＳ Ｐゴシック" pitchFamily="-109" charset="-128"/>
              </a:rPr>
              <a:t>	motiverer vi til det sunde valg?</a:t>
            </a:r>
          </a:p>
          <a:p>
            <a:pPr marL="0" lvl="1" eaLnBrk="1" hangingPunct="1">
              <a:buFont typeface="Arial" pitchFamily="-109" charset="0"/>
              <a:buNone/>
            </a:pPr>
            <a:r>
              <a:rPr lang="da-DK">
                <a:ea typeface="ＭＳ Ｐゴシック" pitchFamily="-109" charset="-128"/>
              </a:rPr>
              <a:t>•	Kan vi sikre en fornuftig pris med gode råvarer?</a:t>
            </a:r>
          </a:p>
          <a:p>
            <a:pPr marL="0" lvl="1" eaLnBrk="1" hangingPunct="1">
              <a:buFont typeface="Arial" pitchFamily="-109" charset="0"/>
              <a:buNone/>
            </a:pPr>
            <a:r>
              <a:rPr lang="da-DK">
                <a:ea typeface="ＭＳ Ｐゴシック" pitchFamily="-109" charset="-128"/>
              </a:rPr>
              <a:t>•	Hvordan sikrer vi distributionen?</a:t>
            </a:r>
          </a:p>
          <a:p>
            <a:pPr marL="0" lvl="1" eaLnBrk="1" hangingPunct="1">
              <a:buFont typeface="Arial" pitchFamily="-109" charset="0"/>
              <a:buNone/>
            </a:pPr>
            <a:r>
              <a:rPr lang="da-DK">
                <a:ea typeface="ＭＳ Ｐゴシック" pitchFamily="-109" charset="-128"/>
              </a:rPr>
              <a:t>•	Hvem kan stå bag et sekretariat, </a:t>
            </a:r>
            <a:br>
              <a:rPr lang="da-DK">
                <a:ea typeface="ＭＳ Ｐゴシック" pitchFamily="-109" charset="-128"/>
              </a:rPr>
            </a:br>
            <a:r>
              <a:rPr lang="da-DK">
                <a:ea typeface="ＭＳ Ｐゴシック" pitchFamily="-109" charset="-128"/>
              </a:rPr>
              <a:t>	der styrer SundVej Build a Meal?</a:t>
            </a:r>
          </a:p>
          <a:p>
            <a:pPr marL="0" lvl="1" eaLnBrk="1" hangingPunct="1">
              <a:buFont typeface="Arial" pitchFamily="-109" charset="0"/>
              <a:buNone/>
            </a:pPr>
            <a:endParaRPr lang="da-DK">
              <a:ea typeface="ＭＳ Ｐゴシック" pitchFamily="-109" charset="-128"/>
            </a:endParaRPr>
          </a:p>
          <a:p>
            <a:pPr marL="0" lvl="1" eaLnBrk="1" hangingPunct="1">
              <a:buFont typeface="Arial" pitchFamily="-109" charset="0"/>
              <a:buNone/>
            </a:pPr>
            <a:endParaRPr lang="da-DK">
              <a:ea typeface="ＭＳ Ｐゴシック" pitchFamily="-109" charset="-128"/>
            </a:endParaRPr>
          </a:p>
        </p:txBody>
      </p:sp>
      <p:sp>
        <p:nvSpPr>
          <p:cNvPr id="38916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Udfordringer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rundet rektangel 4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40963" name="Pladsholder til indhold 2"/>
          <p:cNvSpPr>
            <a:spLocks noGrp="1"/>
          </p:cNvSpPr>
          <p:nvPr>
            <p:ph idx="1"/>
          </p:nvPr>
        </p:nvSpPr>
        <p:spPr>
          <a:xfrm>
            <a:off x="827088" y="2205038"/>
            <a:ext cx="7162800" cy="4191000"/>
          </a:xfrm>
        </p:spPr>
        <p:txBody>
          <a:bodyPr/>
          <a:lstStyle/>
          <a:p>
            <a:pPr eaLnBrk="1" hangingPunct="1"/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Supper og frugt/grønt-mix kan opfattes som feminine retter?</a:t>
            </a:r>
          </a:p>
          <a:p>
            <a:pPr eaLnBrk="1" hangingPunct="1"/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Kølevarer – friskhed versus holdbarhed?</a:t>
            </a:r>
          </a:p>
          <a:p>
            <a:pPr eaLnBrk="1" hangingPunct="1"/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Emballage: Co2-neutralt, komprimerbart og transparent?</a:t>
            </a:r>
          </a:p>
          <a:p>
            <a:pPr eaLnBrk="1" hangingPunct="1"/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Dyre startomkostninger til emballage, kølemontre etc.</a:t>
            </a:r>
          </a:p>
          <a:p>
            <a:pPr eaLnBrk="1" hangingPunct="1"/>
            <a:endParaRPr lang="da-DK" sz="2800"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40964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Udfordringer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rundet rektangel 4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  <p:sp>
        <p:nvSpPr>
          <p:cNvPr id="43011" name="Pladsholder til indhold 2"/>
          <p:cNvSpPr>
            <a:spLocks noGrp="1"/>
          </p:cNvSpPr>
          <p:nvPr>
            <p:ph idx="4294967295"/>
          </p:nvPr>
        </p:nvSpPr>
        <p:spPr>
          <a:xfrm>
            <a:off x="1371600" y="1752600"/>
            <a:ext cx="7162800" cy="4191000"/>
          </a:xfrm>
        </p:spPr>
        <p:txBody>
          <a:bodyPr/>
          <a:lstStyle/>
          <a:p>
            <a:pPr eaLnBrk="1" hangingPunct="1">
              <a:buFont typeface="Arial" pitchFamily="-109" charset="0"/>
              <a:buNone/>
            </a:pPr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Idéen slår mange fluer med et smæk: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Sund mad og ernæringsoplysninger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Oplevelse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Tradition og fornyelse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Individualitet</a:t>
            </a:r>
          </a:p>
          <a:p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Hensyn til chaufførernes behov </a:t>
            </a:r>
            <a:br>
              <a:rPr lang="da-DK" sz="2800">
                <a:ea typeface="ＭＳ Ｐゴシック" pitchFamily="-109" charset="-128"/>
                <a:cs typeface="ＭＳ Ｐゴシック" pitchFamily="-109" charset="-128"/>
              </a:rPr>
            </a:br>
            <a:r>
              <a:rPr lang="da-DK" sz="2800">
                <a:ea typeface="ＭＳ Ｐゴシック" pitchFamily="-109" charset="-128"/>
                <a:cs typeface="ＭＳ Ｐゴシック" pitchFamily="-109" charset="-128"/>
              </a:rPr>
              <a:t>på en nem og tilgængelig måde</a:t>
            </a:r>
          </a:p>
          <a:p>
            <a:pPr eaLnBrk="1" hangingPunct="1"/>
            <a:endParaRPr lang="da-DK" sz="2800"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43012" name="Titel 16"/>
          <p:cNvSpPr txBox="1">
            <a:spLocks/>
          </p:cNvSpPr>
          <p:nvPr/>
        </p:nvSpPr>
        <p:spPr bwMode="auto">
          <a:xfrm>
            <a:off x="1295400" y="152400"/>
            <a:ext cx="7391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a-DK" sz="4400">
                <a:solidFill>
                  <a:prstClr val="white"/>
                </a:solidFill>
                <a:ea typeface="ＭＳ Ｐゴシック" pitchFamily="-109" charset="-128"/>
                <a:cs typeface="ＭＳ Ｐゴシック" pitchFamily="-109" charset="-128"/>
              </a:rPr>
              <a:t>Opsummering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el 1"/>
          <p:cNvSpPr>
            <a:spLocks noGrp="1"/>
          </p:cNvSpPr>
          <p:nvPr>
            <p:ph type="ctrTitle"/>
          </p:nvPr>
        </p:nvSpPr>
        <p:spPr>
          <a:xfrm>
            <a:off x="1371600" y="2130425"/>
            <a:ext cx="7086600" cy="1470025"/>
          </a:xfrm>
        </p:spPr>
        <p:txBody>
          <a:bodyPr/>
          <a:lstStyle/>
          <a:p>
            <a:pPr algn="l" eaLnBrk="1" hangingPunct="1"/>
            <a:r>
              <a:rPr lang="da-DK" sz="7200">
                <a:ea typeface="ＭＳ Ｐゴシック" pitchFamily="-109" charset="-128"/>
                <a:cs typeface="ＭＳ Ｐゴシック" pitchFamily="-109" charset="-128"/>
              </a:rPr>
              <a:t>Mellemmåltidet</a:t>
            </a:r>
          </a:p>
        </p:txBody>
      </p:sp>
      <p:sp>
        <p:nvSpPr>
          <p:cNvPr id="45059" name="Undertitel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2819400"/>
          </a:xfrm>
        </p:spPr>
        <p:txBody>
          <a:bodyPr/>
          <a:lstStyle/>
          <a:p>
            <a:pPr algn="l" eaLnBrk="1" hangingPunct="1"/>
            <a:r>
              <a:rPr lang="da-DK" sz="1400">
                <a:solidFill>
                  <a:srgbClr val="898989"/>
                </a:solidFill>
                <a:ea typeface="ＭＳ Ｐゴシック" pitchFamily="-109" charset="-128"/>
                <a:cs typeface="ＭＳ Ｐゴシック" pitchFamily="-109" charset="-128"/>
              </a:rPr>
              <a:t>Mette Iversen, Tulip, Holdkaptajn</a:t>
            </a:r>
          </a:p>
          <a:p>
            <a:pPr algn="l" eaLnBrk="1" hangingPunct="1"/>
            <a:r>
              <a:rPr lang="da-DK" sz="1400">
                <a:solidFill>
                  <a:srgbClr val="898989"/>
                </a:solidFill>
                <a:ea typeface="ＭＳ Ｐゴシック" pitchFamily="-109" charset="-128"/>
                <a:cs typeface="ＭＳ Ｐゴシック" pitchFamily="-109" charset="-128"/>
              </a:rPr>
              <a:t>Susanne Mejlgaard, Zoulmade</a:t>
            </a:r>
          </a:p>
          <a:p>
            <a:pPr algn="l" eaLnBrk="1" hangingPunct="1"/>
            <a:r>
              <a:rPr lang="da-DK" sz="1400">
                <a:solidFill>
                  <a:srgbClr val="898989"/>
                </a:solidFill>
                <a:ea typeface="ＭＳ Ｐゴシック" pitchFamily="-109" charset="-128"/>
                <a:cs typeface="ＭＳ Ｐゴシック" pitchFamily="-109" charset="-128"/>
              </a:rPr>
              <a:t>Kirsten Lykke, Freelance madskribent</a:t>
            </a:r>
          </a:p>
          <a:p>
            <a:pPr algn="l" eaLnBrk="1" hangingPunct="1"/>
            <a:r>
              <a:rPr lang="da-DK" sz="1400">
                <a:solidFill>
                  <a:srgbClr val="898989"/>
                </a:solidFill>
                <a:ea typeface="ＭＳ Ｐゴシック" pitchFamily="-109" charset="-128"/>
                <a:cs typeface="ＭＳ Ｐゴシック" pitchFamily="-109" charset="-128"/>
              </a:rPr>
              <a:t>Jess Bak, BC Catering</a:t>
            </a:r>
          </a:p>
          <a:p>
            <a:pPr algn="l" eaLnBrk="1" hangingPunct="1"/>
            <a:r>
              <a:rPr lang="da-DK" sz="1400">
                <a:solidFill>
                  <a:srgbClr val="898989"/>
                </a:solidFill>
                <a:ea typeface="ＭＳ Ｐゴシック" pitchFamily="-109" charset="-128"/>
                <a:cs typeface="ＭＳ Ｐゴシック" pitchFamily="-109" charset="-128"/>
              </a:rPr>
              <a:t>Rasmus Falkenberg, Design People</a:t>
            </a:r>
          </a:p>
          <a:p>
            <a:pPr algn="l" eaLnBrk="1" hangingPunct="1"/>
            <a:r>
              <a:rPr lang="da-DK" sz="1400">
                <a:solidFill>
                  <a:srgbClr val="898989"/>
                </a:solidFill>
                <a:ea typeface="ＭＳ Ｐゴシック" pitchFamily="-109" charset="-128"/>
                <a:cs typeface="ＭＳ Ｐゴシック" pitchFamily="-109" charset="-128"/>
              </a:rPr>
              <a:t>Helle Ibsen, PrimusMotor</a:t>
            </a:r>
          </a:p>
          <a:p>
            <a:pPr algn="l" eaLnBrk="1" hangingPunct="1"/>
            <a:r>
              <a:rPr lang="da-DK" sz="1400">
                <a:solidFill>
                  <a:srgbClr val="898989"/>
                </a:solidFill>
                <a:ea typeface="ＭＳ Ｐゴシック" pitchFamily="-109" charset="-128"/>
                <a:cs typeface="ＭＳ Ｐゴシック" pitchFamily="-109" charset="-128"/>
              </a:rPr>
              <a:t>Thomas Nørbæk, Shell</a:t>
            </a:r>
          </a:p>
          <a:p>
            <a:pPr algn="l" eaLnBrk="1" hangingPunct="1"/>
            <a:r>
              <a:rPr lang="da-DK" sz="1400">
                <a:solidFill>
                  <a:srgbClr val="898989"/>
                </a:solidFill>
                <a:ea typeface="ＭＳ Ｐゴシック" pitchFamily="-109" charset="-128"/>
                <a:cs typeface="ＭＳ Ｐゴシック" pitchFamily="-109" charset="-128"/>
              </a:rPr>
              <a:t>Jan Christensen, Schur Pack Danmark</a:t>
            </a:r>
          </a:p>
          <a:p>
            <a:pPr algn="l" eaLnBrk="1" hangingPunct="1"/>
            <a:r>
              <a:rPr lang="da-DK" sz="1400">
                <a:solidFill>
                  <a:srgbClr val="898989"/>
                </a:solidFill>
                <a:ea typeface="ＭＳ Ｐゴシック" pitchFamily="-109" charset="-128"/>
                <a:cs typeface="ＭＳ Ｐゴシック" pitchFamily="-109" charset="-128"/>
              </a:rPr>
              <a:t>Dennis Christensen, Støvring Fragttransport</a:t>
            </a:r>
          </a:p>
        </p:txBody>
      </p:sp>
      <p:sp>
        <p:nvSpPr>
          <p:cNvPr id="5" name="Afrundet rektangel 4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Stempel (6/18)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SundVej</a:t>
            </a:r>
            <a:r>
              <a:rPr lang="da-DK" dirty="0" err="1"/>
              <a:t>-stempel</a:t>
            </a:r>
            <a:r>
              <a:rPr lang="da-DK" dirty="0"/>
              <a:t> på dagens </a:t>
            </a:r>
            <a:r>
              <a:rPr lang="da-DK" dirty="0" smtClean="0"/>
              <a:t>ret.</a:t>
            </a:r>
          </a:p>
          <a:p>
            <a:r>
              <a:rPr lang="da-DK" dirty="0" smtClean="0"/>
              <a:t>Landkort </a:t>
            </a:r>
            <a:r>
              <a:rPr lang="da-DK" dirty="0"/>
              <a:t>med </a:t>
            </a:r>
            <a:r>
              <a:rPr lang="da-DK" dirty="0" err="1"/>
              <a:t>SundVej-symboler</a:t>
            </a:r>
            <a:r>
              <a:rPr lang="da-DK" dirty="0"/>
              <a:t>		</a:t>
            </a:r>
          </a:p>
          <a:p>
            <a:endParaRPr lang="da-DK" dirty="0"/>
          </a:p>
        </p:txBody>
      </p:sp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el 1"/>
          <p:cNvSpPr>
            <a:spLocks noGrp="1"/>
          </p:cNvSpPr>
          <p:nvPr>
            <p:ph type="ctrTitle" idx="4294967295"/>
          </p:nvPr>
        </p:nvSpPr>
        <p:spPr>
          <a:xfrm>
            <a:off x="1371600" y="2130425"/>
            <a:ext cx="7086600" cy="1470025"/>
          </a:xfrm>
        </p:spPr>
        <p:txBody>
          <a:bodyPr/>
          <a:lstStyle/>
          <a:p>
            <a:pPr algn="l" eaLnBrk="1" hangingPunct="1"/>
            <a:r>
              <a:rPr lang="da-DK" sz="7200">
                <a:ea typeface="ＭＳ Ｐゴシック" pitchFamily="-109" charset="-128"/>
                <a:cs typeface="ＭＳ Ｐゴシック" pitchFamily="-109" charset="-128"/>
              </a:rPr>
              <a:t>Hovedmåltidet</a:t>
            </a:r>
          </a:p>
        </p:txBody>
      </p:sp>
      <p:sp>
        <p:nvSpPr>
          <p:cNvPr id="47107" name="Undertitel 2"/>
          <p:cNvSpPr>
            <a:spLocks noGrp="1"/>
          </p:cNvSpPr>
          <p:nvPr>
            <p:ph type="subTitle" idx="4294967295"/>
          </p:nvPr>
        </p:nvSpPr>
        <p:spPr>
          <a:xfrm>
            <a:off x="1371600" y="3657600"/>
            <a:ext cx="6400800" cy="2819400"/>
          </a:xfrm>
        </p:spPr>
        <p:txBody>
          <a:bodyPr/>
          <a:lstStyle/>
          <a:p>
            <a:pPr marL="0" indent="0" eaLnBrk="1" hangingPunct="1">
              <a:buFont typeface="Arial" pitchFamily="-109" charset="0"/>
              <a:buNone/>
            </a:pPr>
            <a:r>
              <a:rPr lang="da-DK" sz="1400">
                <a:solidFill>
                  <a:srgbClr val="898989"/>
                </a:solidFill>
                <a:ea typeface="ＭＳ Ｐゴシック" pitchFamily="-109" charset="-128"/>
                <a:cs typeface="ＭＳ Ｐゴシック" pitchFamily="-109" charset="-128"/>
              </a:rPr>
              <a:t>Rikke Thorøe Grønning, Danish Crown, Holdkaptajn</a:t>
            </a:r>
          </a:p>
          <a:p>
            <a:pPr marL="0" indent="0" eaLnBrk="1" hangingPunct="1">
              <a:buFont typeface="Arial" pitchFamily="-109" charset="0"/>
              <a:buNone/>
            </a:pPr>
            <a:r>
              <a:rPr lang="da-DK" sz="1400">
                <a:solidFill>
                  <a:srgbClr val="898989"/>
                </a:solidFill>
                <a:ea typeface="ＭＳ Ｐゴシック" pitchFamily="-109" charset="-128"/>
                <a:cs typeface="ＭＳ Ｐゴシック" pitchFamily="-109" charset="-128"/>
              </a:rPr>
              <a:t>Jens Land Nielsen, Knud Jensen &amp; Sønner</a:t>
            </a:r>
          </a:p>
          <a:p>
            <a:pPr marL="0" indent="0" eaLnBrk="1" hangingPunct="1">
              <a:buFont typeface="Arial" pitchFamily="-109" charset="0"/>
              <a:buNone/>
            </a:pPr>
            <a:r>
              <a:rPr lang="da-DK" sz="1400">
                <a:solidFill>
                  <a:srgbClr val="898989"/>
                </a:solidFill>
                <a:ea typeface="ＭＳ Ｐゴシック" pitchFamily="-109" charset="-128"/>
                <a:cs typeface="ＭＳ Ｐゴシック" pitchFamily="-109" charset="-128"/>
              </a:rPr>
              <a:t>Michael Egense, DHL Freight</a:t>
            </a:r>
          </a:p>
          <a:p>
            <a:pPr marL="0" indent="0" eaLnBrk="1" hangingPunct="1">
              <a:buFont typeface="Arial" pitchFamily="-109" charset="0"/>
              <a:buNone/>
            </a:pPr>
            <a:r>
              <a:rPr lang="da-DK" sz="1400">
                <a:solidFill>
                  <a:srgbClr val="898989"/>
                </a:solidFill>
                <a:ea typeface="ＭＳ Ｐゴシック" pitchFamily="-109" charset="-128"/>
                <a:cs typeface="ＭＳ Ｐゴシック" pitchFamily="-109" charset="-128"/>
              </a:rPr>
              <a:t>Anker Brink, SPF</a:t>
            </a:r>
          </a:p>
          <a:p>
            <a:pPr marL="0" indent="0" eaLnBrk="1" hangingPunct="1">
              <a:buFont typeface="Arial" pitchFamily="-109" charset="0"/>
              <a:buNone/>
            </a:pPr>
            <a:r>
              <a:rPr lang="da-DK" sz="1400">
                <a:solidFill>
                  <a:srgbClr val="898989"/>
                </a:solidFill>
                <a:ea typeface="ＭＳ Ｐゴシック" pitchFamily="-109" charset="-128"/>
                <a:cs typeface="ＭＳ Ｐゴシック" pitchFamily="-109" charset="-128"/>
              </a:rPr>
              <a:t>Ulrik Nielsen, Shell</a:t>
            </a:r>
          </a:p>
          <a:p>
            <a:pPr marL="0" indent="0" eaLnBrk="1" hangingPunct="1">
              <a:buFont typeface="Arial" pitchFamily="-109" charset="0"/>
              <a:buNone/>
            </a:pPr>
            <a:r>
              <a:rPr lang="da-DK" sz="1400">
                <a:solidFill>
                  <a:srgbClr val="898989"/>
                </a:solidFill>
                <a:ea typeface="ＭＳ Ｐゴシック" pitchFamily="-109" charset="-128"/>
                <a:cs typeface="ＭＳ Ｐゴシック" pitchFamily="-109" charset="-128"/>
              </a:rPr>
              <a:t>Anders Skovgaard-Petersen, WorkZ</a:t>
            </a:r>
          </a:p>
          <a:p>
            <a:pPr marL="0" indent="0" eaLnBrk="1" hangingPunct="1">
              <a:buFont typeface="Arial" pitchFamily="-109" charset="0"/>
              <a:buNone/>
            </a:pPr>
            <a:r>
              <a:rPr lang="da-DK" sz="1400">
                <a:solidFill>
                  <a:srgbClr val="898989"/>
                </a:solidFill>
                <a:ea typeface="ＭＳ Ｐゴシック" pitchFamily="-109" charset="-128"/>
                <a:cs typeface="ＭＳ Ｐゴシック" pitchFamily="-109" charset="-128"/>
              </a:rPr>
              <a:t>Malene Stub Selmer, PrimusMotor</a:t>
            </a:r>
          </a:p>
          <a:p>
            <a:pPr marL="0" indent="0" eaLnBrk="1" hangingPunct="1">
              <a:buFont typeface="Arial" pitchFamily="-109" charset="0"/>
              <a:buNone/>
            </a:pPr>
            <a:endParaRPr lang="da-DK" sz="1400">
              <a:solidFill>
                <a:srgbClr val="898989"/>
              </a:solidFill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5" name="Afrundet rektangel 4"/>
          <p:cNvSpPr/>
          <p:nvPr/>
        </p:nvSpPr>
        <p:spPr>
          <a:xfrm>
            <a:off x="254000" y="0"/>
            <a:ext cx="8636000" cy="1104900"/>
          </a:xfrm>
          <a:prstGeom prst="roundRect">
            <a:avLst/>
          </a:prstGeom>
          <a:solidFill>
            <a:srgbClr val="88BF2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da-DK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- Titel og indholdsobjekt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88BF29"/>
      </a:accent1>
      <a:accent2>
        <a:srgbClr val="333399"/>
      </a:accent2>
      <a:accent3>
        <a:srgbClr val="FFFFFF"/>
      </a:accent3>
      <a:accent4>
        <a:srgbClr val="000000"/>
      </a:accent4>
      <a:accent5>
        <a:srgbClr val="C3DCAC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Titel og indholdsobjekt">
      <a:majorFont>
        <a:latin typeface="Calibri"/>
        <a:ea typeface="ヒラギノ角ゴ ProN W3"/>
        <a:cs typeface="ヒラギノ角ゴ ProN W3"/>
      </a:majorFont>
      <a:minorFont>
        <a:latin typeface="Calibri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Default - Titel og indholdsobjek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Kontor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4F81BD"/>
      </a:accent1>
      <a:accent2>
        <a:srgbClr val="333399"/>
      </a:accent2>
      <a:accent3>
        <a:srgbClr val="FFFFFF"/>
      </a:accent3>
      <a:accent4>
        <a:srgbClr val="000000"/>
      </a:accent4>
      <a:accent5>
        <a:srgbClr val="B2C1DB"/>
      </a:accent5>
      <a:accent6>
        <a:srgbClr val="2D2D8A"/>
      </a:accent6>
      <a:hlink>
        <a:srgbClr val="009999"/>
      </a:hlink>
      <a:folHlink>
        <a:srgbClr val="99CC00"/>
      </a:folHlink>
    </a:clrScheme>
    <a:fontScheme name="Kontortema">
      <a:majorFont>
        <a:latin typeface="Calibri"/>
        <a:ea typeface="ヒラギノ角ゴ ProN W3"/>
        <a:cs typeface="ヒラギノ角ゴ ProN W3"/>
      </a:majorFont>
      <a:minorFont>
        <a:latin typeface="Calibri"/>
        <a:ea typeface="ヒラギノ角ゴ ProN W3"/>
        <a:cs typeface="ヒラギノ角ゴ ProN W3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4F81BD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3" charset="0"/>
            <a:cs typeface="ヒラギノ角ゴ ProN W3" charset="0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4F81BD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3" charset="0"/>
            <a:cs typeface="ヒラギノ角ゴ ProN W3" charset="0"/>
            <a:sym typeface="Arial" charset="0"/>
          </a:defRPr>
        </a:defPPr>
      </a:lstStyle>
    </a:lnDef>
  </a:objectDefaults>
  <a:extraClrSchemeLst>
    <a:extraClrScheme>
      <a:clrScheme name="Kontortem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Kontor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Kontor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præsentation kostkoncept.ppt</Template>
  <TotalTime>84</TotalTime>
  <Words>3264</Words>
  <Application>Microsoft Macintosh PowerPoint</Application>
  <PresentationFormat>Skærmshow (4:3)</PresentationFormat>
  <Paragraphs>569</Paragraphs>
  <Slides>90</Slides>
  <Notes>38</Notes>
  <HiddenSlides>0</HiddenSlides>
  <MMClips>0</MMClips>
  <ScaleCrop>false</ScaleCrop>
  <HeadingPairs>
    <vt:vector size="6" baseType="variant">
      <vt:variant>
        <vt:lpstr>Designskabelon</vt:lpstr>
      </vt:variant>
      <vt:variant>
        <vt:i4>5</vt:i4>
      </vt:variant>
      <vt:variant>
        <vt:lpstr>Integrerede OLE-servere</vt:lpstr>
      </vt:variant>
      <vt:variant>
        <vt:i4>1</vt:i4>
      </vt:variant>
      <vt:variant>
        <vt:lpstr>Diastitler</vt:lpstr>
      </vt:variant>
      <vt:variant>
        <vt:i4>90</vt:i4>
      </vt:variant>
    </vt:vector>
  </HeadingPairs>
  <TitlesOfParts>
    <vt:vector size="96" baseType="lpstr">
      <vt:lpstr>Default - Titel og indholdsobjekt</vt:lpstr>
      <vt:lpstr>Office Theme</vt:lpstr>
      <vt:lpstr>Standarddesign</vt:lpstr>
      <vt:lpstr>Kontortema</vt:lpstr>
      <vt:lpstr>1_Kontortema</vt:lpstr>
      <vt:lpstr>Acrobat Document</vt:lpstr>
      <vt:lpstr>SundVej 2008-2009</vt:lpstr>
      <vt:lpstr>Indhold</vt:lpstr>
      <vt:lpstr>Idéer på skitseplan</vt:lpstr>
      <vt:lpstr>Sund tilvejebringelse (1/18)</vt:lpstr>
      <vt:lpstr>Rullerugbrød (2/18) </vt:lpstr>
      <vt:lpstr>Hjemligt miljø (3/18) </vt:lpstr>
      <vt:lpstr>SMS (4/18)</vt:lpstr>
      <vt:lpstr>Medlemskort (5/18)</vt:lpstr>
      <vt:lpstr>Stempel (6/18)</vt:lpstr>
      <vt:lpstr>Rabatkupon (7/18)</vt:lpstr>
      <vt:lpstr>Rullekoncept (8/18)</vt:lpstr>
      <vt:lpstr>Ernæringsretningslinjer (9/18)</vt:lpstr>
      <vt:lpstr>Cylinder – mellemmåltid (10/18)</vt:lpstr>
      <vt:lpstr>Oktansuppe - tanksuppe – mellemmåltid (11/18)</vt:lpstr>
      <vt:lpstr>Suppe i kop til at tage med ud i bilen (12/18)</vt:lpstr>
      <vt:lpstr>Rugbrødsrulle med "højt belagt” (13/18)</vt:lpstr>
      <vt:lpstr>"Vaffel" af rugbrød med fyld - kegle mellemmåltid (14/18)</vt:lpstr>
      <vt:lpstr>"Frikadeller" – mellemmåltid (15/18)</vt:lpstr>
      <vt:lpstr>Andre parkerede idéer (16/18)</vt:lpstr>
      <vt:lpstr>Andre parkerede idéer (17/18)</vt:lpstr>
      <vt:lpstr>Andre parkerede idéer (18/18)</vt:lpstr>
      <vt:lpstr>Idépræsentationer</vt:lpstr>
      <vt:lpstr>Fun-Tire</vt:lpstr>
      <vt:lpstr>Grundidé</vt:lpstr>
      <vt:lpstr>Grundidé</vt:lpstr>
      <vt:lpstr>Koncept</vt:lpstr>
      <vt:lpstr>Koncept</vt:lpstr>
      <vt:lpstr>Flow</vt:lpstr>
      <vt:lpstr>Øvelser</vt:lpstr>
      <vt:lpstr>Look and feel</vt:lpstr>
      <vt:lpstr>Brugerhistorie - 1</vt:lpstr>
      <vt:lpstr>Brugerhistorie - 2</vt:lpstr>
      <vt:lpstr>Dias nummer 33</vt:lpstr>
      <vt:lpstr>Brugerhistorie - 3</vt:lpstr>
      <vt:lpstr>Samarbejdspartnere</vt:lpstr>
      <vt:lpstr>Slogans</vt:lpstr>
      <vt:lpstr>GPS – Den sikre sunde vej</vt:lpstr>
      <vt:lpstr>Connecting</vt:lpstr>
      <vt:lpstr>Historien</vt:lpstr>
      <vt:lpstr>Samarbejdspartnere</vt:lpstr>
      <vt:lpstr>Dias nummer 41</vt:lpstr>
      <vt:lpstr>Dias nummer 42</vt:lpstr>
      <vt:lpstr>Dias nummer 43</vt:lpstr>
      <vt:lpstr>Dias nummer 44</vt:lpstr>
      <vt:lpstr>Dias nummer 45</vt:lpstr>
      <vt:lpstr>Dias nummer 46</vt:lpstr>
      <vt:lpstr>Mellemmåltider</vt:lpstr>
      <vt:lpstr>Skitser til mellemmåltider</vt:lpstr>
      <vt:lpstr>Dias nummer 49</vt:lpstr>
      <vt:lpstr>Dias nummer 50</vt:lpstr>
      <vt:lpstr>Dias nummer 51</vt:lpstr>
      <vt:lpstr>Dias nummer 52</vt:lpstr>
      <vt:lpstr>Præsentationer fra konceptvalideringsdagen 26. juni 2009</vt:lpstr>
      <vt:lpstr>Motionsgruppen</vt:lpstr>
      <vt:lpstr>Hvorfor sund vej?</vt:lpstr>
      <vt:lpstr>Chaufførernes særlige behov</vt:lpstr>
      <vt:lpstr>Motionsanbefaling</vt:lpstr>
      <vt:lpstr>Vores løsning</vt:lpstr>
      <vt:lpstr>Sundhedstjek</vt:lpstr>
      <vt:lpstr>Helbredsoverblik</vt:lpstr>
      <vt:lpstr>Dias nummer 61</vt:lpstr>
      <vt:lpstr>Mulighed for motion</vt:lpstr>
      <vt:lpstr>Dias nummer 63</vt:lpstr>
      <vt:lpstr>FIT TO DRIVE KIT</vt:lpstr>
      <vt:lpstr>FIT TO DRIVE KUFFERT</vt:lpstr>
      <vt:lpstr>“Gratis” motion</vt:lpstr>
      <vt:lpstr>Støtte og motivation</vt:lpstr>
      <vt:lpstr>Fordele ved vores tilgang</vt:lpstr>
      <vt:lpstr>Udfordringer</vt:lpstr>
      <vt:lpstr>Dias nummer 70</vt:lpstr>
      <vt:lpstr>Dias nummer 71</vt:lpstr>
      <vt:lpstr>Dias nummer 72</vt:lpstr>
      <vt:lpstr>Dias nummer 73</vt:lpstr>
      <vt:lpstr>Dias nummer 74</vt:lpstr>
      <vt:lpstr>Dias nummer 75</vt:lpstr>
      <vt:lpstr>Cup N’</vt:lpstr>
      <vt:lpstr>Dias nummer 77</vt:lpstr>
      <vt:lpstr>Dias nummer 78</vt:lpstr>
      <vt:lpstr>Dias nummer 79</vt:lpstr>
      <vt:lpstr>Dias nummer 80</vt:lpstr>
      <vt:lpstr>Behov</vt:lpstr>
      <vt:lpstr>Dias nummer 82</vt:lpstr>
      <vt:lpstr>Dias nummer 83</vt:lpstr>
      <vt:lpstr>Dias nummer 84</vt:lpstr>
      <vt:lpstr>Dias nummer 85</vt:lpstr>
      <vt:lpstr>Dias nummer 86</vt:lpstr>
      <vt:lpstr>Dias nummer 87</vt:lpstr>
      <vt:lpstr>Dias nummer 88</vt:lpstr>
      <vt:lpstr>Mellemmåltidet</vt:lpstr>
      <vt:lpstr>Hovedmåltidet</vt:lpstr>
    </vt:vector>
  </TitlesOfParts>
  <Manager/>
  <Company>Work A/S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SundVej 2008-2009</dc:title>
  <dc:subject/>
  <dc:creator>Terkel Skårup</dc:creator>
  <cp:keywords/>
  <dc:description/>
  <cp:lastModifiedBy>Terkel Skårup</cp:lastModifiedBy>
  <cp:revision>9</cp:revision>
  <cp:lastPrinted>2009-11-19T10:01:04Z</cp:lastPrinted>
  <dcterms:created xsi:type="dcterms:W3CDTF">2009-11-19T08:36:25Z</dcterms:created>
  <dcterms:modified xsi:type="dcterms:W3CDTF">2009-11-19T10:01:16Z</dcterms:modified>
  <cp:category/>
</cp:coreProperties>
</file>